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D3CDA4-E775-46BE-A21C-501F7A0E6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0F5012-5324-445C-A60E-DF9B1F643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78A18F-EF1D-4935-96C3-32B5B855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DCE8DF-4EE8-431B-97EE-E72F5DA0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3351F1-F822-499C-A70D-EDFC9335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F9D52A-3933-4894-B911-50D8C5F3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D2BB31F-8189-458B-AFB9-981D22263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DD3136-817B-4D49-B6AC-E1DE82699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785EE37-F16B-4958-B199-B4D0414B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4A2243-56CB-4122-BB98-D2945302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660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9D4A2C-E6C8-4ED6-AC23-512D928F5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CE235EB-3527-40D7-ADC3-7E6DC506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5F6A99-14CB-433B-AB52-6C24DE13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5D26C1-16F6-4493-8897-F06A34044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CB0678-304D-4816-B9F3-C914F454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7AEFFC-C6A3-494C-8139-97DC5A12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72F7F2-6E93-4889-8C04-35737110A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0D460C-6281-49D5-B4E3-35D10F9D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4ECAC8-6C4D-412C-BC9A-16D829AF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96763-A9C8-4D94-A398-CA753131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44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950B0B-20FC-474D-941E-33B52A96C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E8F998-779A-428F-B662-A5D42C6EE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E28FBF-7C7C-483C-9A4E-B336CC26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DD0298-DAA5-414B-87D9-4B1F39BD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D48D09-F751-4C58-B4EB-48EC1D20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25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2C0A0A-7284-4B44-8B17-4AB48128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29D5F5-FB09-4919-8801-6653EA299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261E2E-54D2-495C-AC0A-1D0CE0E96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8A4B7C-54FF-46A2-9808-BC8849B9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EEC2E4-4334-4B58-AE4C-D612F0266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707CA9-A2DE-4C4B-BEB8-1D943F26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59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EF33EB-389D-403A-BF32-E0668DA6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FBA278-FBD3-418C-B9C3-FC7D9126E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97B935-5343-4D77-A222-65A44789B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BC878E3-3768-408D-A90D-98550BD02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878791F-13ED-42FD-8644-F79D80B516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4F02DE-E32C-4111-AD59-F36B75BE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043DC62-2913-413A-9B17-BAC9766E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B33820-EE82-4883-86D1-AF7EBA43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452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A65B0-D9DB-4141-A373-4240BF0A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CED2EAC-54BC-4E75-96AA-A9753B5C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E567691-FB75-4FA0-A555-64522DF3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337FBA8-7AD6-407F-BDC8-6A4E9133A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79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B49926F-12ED-4890-88C8-BCF7F7F0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0EC6DDF-3B53-4DE9-A3A8-868F8ADA4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4B4C8B-DB4D-408B-8EF0-519A6B88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67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D5D27-A088-46C1-80BC-74960566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750AE1-DB7F-46B2-9717-1F408629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E765E9-417C-4397-83AE-06F26E0F1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F6EC2E-7FC6-4DE4-8AE9-754BB6ED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099D17-F92E-4863-8D9B-AA085840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6C65B4-CB95-4106-9999-110C9EA5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6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B6D316-5DE5-4E8F-AC2B-B9C3C8F8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890B331-2560-4C84-B8F4-59F4FFA37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F48055-3040-4753-8B52-B796A4E45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D8B238-FA42-45A1-96E0-4AA7C460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F149FB-B45F-41D2-A671-4D87C24A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DD99C9F-91A0-4211-9457-341E0731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11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3951438-AA43-4404-BCE9-FF0D47E5F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141986-2FBD-47BA-9C15-25E0F358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5E9573-6FAA-405D-B839-476007EE4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B66A-807D-4FFB-8C76-FA4E6881B463}" type="datetimeFigureOut">
              <a:rPr lang="pl-PL" smtClean="0"/>
              <a:t>24.04.2019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968B56-DDCB-4655-8351-ABB904BE1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6CFA07-6B69-4613-B0B6-36000E085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B761-5180-44AA-AAD3-6EA3021A23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42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9A4F28-9B99-4D52-B0F9-B599256AE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Fundusz Dróg Samorządowych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C15B3A-9E79-4394-867E-2FB3EBBD4B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- główne założenia oraz kryteria oceny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CE36622-490F-4390-B245-564FB9E01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4" y="245660"/>
            <a:ext cx="201690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3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57C01-B674-43E9-9AD9-61F92269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Wyrównywanie potencjału społeczno-gospodarczego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44E4104-9E5C-4AB9-9B0C-3F8110649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227" y="1357460"/>
            <a:ext cx="7513163" cy="550054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824502F7-15C0-499C-A694-0696032DD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50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DB5D72-31F2-43D4-AEFA-8DFFA54C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można wydatkować środki: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677241-FE75-4EA9-9D00-96633434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Budowę, przebudowę lub remont dróg powiatowych lub </a:t>
            </a:r>
            <a:r>
              <a:rPr lang="pl-PL" b="1" dirty="0"/>
              <a:t>dróg gminnych</a:t>
            </a:r>
          </a:p>
          <a:p>
            <a:r>
              <a:rPr lang="pl-PL" dirty="0"/>
              <a:t>Budowie mostów lokalizowanych w ciągu dróg wojewódzkich, dróg powiatowych lub dróg gminnych,</a:t>
            </a:r>
          </a:p>
          <a:p>
            <a:r>
              <a:rPr lang="pl-PL" dirty="0"/>
              <a:t>Budowie, przebudowie lub remoncie dróg wojewódzkich, powiatowych lub gminnych o </a:t>
            </a:r>
            <a:r>
              <a:rPr lang="pl-PL" b="1" dirty="0"/>
              <a:t>znaczeniu obronnym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6C6EF5F-CE51-42A7-80FA-4737473AA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8" y="250963"/>
            <a:ext cx="726602" cy="86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3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B482C1-D57D-4AF5-8840-87F20FA4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Dofinansowanie z Funduszu w województwie wielkopolskim na 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F0455C-AFAD-4790-A28F-40415D872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Łączna pula środków 376 993 570,91 w tym:</a:t>
            </a:r>
          </a:p>
          <a:p>
            <a:r>
              <a:rPr lang="pl-PL" b="1" dirty="0"/>
              <a:t>105 247 522 na wnioski z listy z 2018</a:t>
            </a:r>
          </a:p>
          <a:p>
            <a:r>
              <a:rPr lang="pl-PL" b="1" dirty="0"/>
              <a:t>135 873 024 na zadania gminne w  2019</a:t>
            </a:r>
          </a:p>
          <a:p>
            <a:r>
              <a:rPr lang="pl-PL" b="1" dirty="0"/>
              <a:t>135 873 024 na zadania powiatowe w  2019</a:t>
            </a:r>
          </a:p>
          <a:p>
            <a:endParaRPr lang="pl-PL" b="1" dirty="0"/>
          </a:p>
          <a:p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3562DDA-88FB-4588-82E6-2B5BEF5D0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2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40F1E8-66A9-442A-B072-DB2FF4CB8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Poziom dofinansowania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A339EA-36FB-4B48-81ED-DE9C45E23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od 50 do 80 %</a:t>
            </a:r>
          </a:p>
          <a:p>
            <a:pPr marL="0" indent="0" algn="ctr">
              <a:buNone/>
            </a:pPr>
            <a:r>
              <a:rPr lang="pl-PL" dirty="0"/>
              <a:t>Gmina Kawęczyn 70%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DBFC163-6585-4B03-824B-6B9E4AA81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462AF5-53CB-4537-8894-1E027D93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Wymogi podstawowe dofinansowania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7E5DDC-799E-4D3A-A3B6-2490AEBD3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Wnioskodawca posiada ostateczne pozwolenie na budowę albo zezwolenie na realizację inwestycji drogowej albo zgłoszenie </a:t>
            </a:r>
          </a:p>
          <a:p>
            <a:r>
              <a:rPr lang="pl-PL" sz="2000" dirty="0"/>
              <a:t>Zadanie jest zgodne z przepisami powszechnie obowiązującymi, w tym w szczególności z ustawą z dnia 7 lipca 1994 r. Prawo budowlane oraz rozporządzeniem z dnia 2 marca 1999r. Ministra Transportu i Gospodarki Morskiej w sprawie warunków technicznych jakim powinny odpowiadać drogi publiczne i ich </a:t>
            </a:r>
            <a:r>
              <a:rPr lang="pl-PL" sz="2000" dirty="0" err="1"/>
              <a:t>ustyuowanie</a:t>
            </a:r>
            <a:endParaRPr lang="pl-PL" sz="2000" dirty="0"/>
          </a:p>
          <a:p>
            <a:r>
              <a:rPr lang="pl-PL" sz="2000" dirty="0"/>
              <a:t>Minimalny standard techniczny inwestycji objętej wnioskiem to droga klasy D, minimum jednojezdniowa, o minimum dwóch pasach ruchu (1x2)</a:t>
            </a:r>
          </a:p>
          <a:p>
            <a:r>
              <a:rPr lang="pl-PL" sz="2000" dirty="0"/>
              <a:t>Zadanie NIE STANOWI ZADANIA na drodze </a:t>
            </a:r>
            <a:r>
              <a:rPr lang="pl-PL" sz="2000" b="1" dirty="0"/>
              <a:t>gruntowej, </a:t>
            </a:r>
            <a:r>
              <a:rPr lang="pl-PL" sz="2000" dirty="0"/>
              <a:t>dla którego właściwy organ administracji architektoniczno-budowlanej </a:t>
            </a:r>
            <a:r>
              <a:rPr lang="pl-PL" sz="2000" b="1" dirty="0"/>
              <a:t>nie wydał decyzji o pozwoleniu na budowę </a:t>
            </a:r>
            <a:r>
              <a:rPr lang="pl-PL" sz="2000" dirty="0"/>
              <a:t>lub zezwolenia na realizację inwestycji drogowej.</a:t>
            </a:r>
          </a:p>
          <a:p>
            <a:r>
              <a:rPr lang="pl-PL" sz="2000" dirty="0"/>
              <a:t>Zadanie NIE STANOWI ZADANIA polegającego na wykonaniu </a:t>
            </a:r>
            <a:r>
              <a:rPr lang="pl-PL" sz="2000" b="1" dirty="0"/>
              <a:t>tzw. pieszo – jezdni</a:t>
            </a:r>
            <a:r>
              <a:rPr lang="pl-PL" sz="2000" dirty="0"/>
              <a:t>, drogi bez oddzielonej części dla pieszych.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63196DF-7CB2-46BC-8A57-AF00FF73E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F5016-CB32-4DD4-9BA1-B8794D2C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oceny wniosków (wersja robocza) </a:t>
            </a:r>
            <a:r>
              <a:rPr lang="pl-PL" b="1" dirty="0"/>
              <a:t>max liczba pkt 151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274AB-A6D2-4271-A68F-73658C82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pl-PL" dirty="0"/>
              <a:t>Podnoszenie standardów dróg powiatowych i dróg gminnych oraz zachowanie jednorodności sieci dróg powiatowych i dróg gminnych – </a:t>
            </a:r>
            <a:r>
              <a:rPr lang="pl-PL" b="1" dirty="0"/>
              <a:t>40 pkt </a:t>
            </a:r>
            <a:r>
              <a:rPr lang="pl-PL" dirty="0"/>
              <a:t>(26%)</a:t>
            </a:r>
          </a:p>
          <a:p>
            <a:pPr marL="571500" indent="-571500">
              <a:buFont typeface="+mj-lt"/>
              <a:buAutoNum type="romanUcPeriod"/>
            </a:pPr>
            <a:r>
              <a:rPr lang="pl-PL" dirty="0"/>
              <a:t>Poprawę bezpieczeństwa ruchu drogowego, w tym bezpieczeństwa pieszych i rowerzystów – </a:t>
            </a:r>
            <a:r>
              <a:rPr lang="pl-PL" b="1" dirty="0"/>
              <a:t>37 pkt </a:t>
            </a:r>
            <a:r>
              <a:rPr lang="pl-PL" dirty="0"/>
              <a:t>(25%)</a:t>
            </a:r>
          </a:p>
          <a:p>
            <a:pPr marL="571500" indent="-571500">
              <a:buFont typeface="+mj-lt"/>
              <a:buAutoNum type="romanUcPeriod"/>
            </a:pPr>
            <a:r>
              <a:rPr lang="pl-PL" dirty="0"/>
              <a:t>Zwiększenie spójności terytorialnej województwa – </a:t>
            </a:r>
            <a:r>
              <a:rPr lang="pl-PL" b="1" dirty="0"/>
              <a:t>42</a:t>
            </a:r>
            <a:r>
              <a:rPr lang="pl-PL" dirty="0"/>
              <a:t> </a:t>
            </a:r>
            <a:r>
              <a:rPr lang="pl-PL" b="1" dirty="0"/>
              <a:t>pkt </a:t>
            </a:r>
            <a:r>
              <a:rPr lang="pl-PL" dirty="0"/>
              <a:t>(28%)</a:t>
            </a:r>
            <a:endParaRPr lang="pl-PL" b="1" dirty="0"/>
          </a:p>
          <a:p>
            <a:pPr marL="571500" indent="-571500">
              <a:buFont typeface="+mj-lt"/>
              <a:buAutoNum type="romanUcPeriod"/>
            </a:pPr>
            <a:r>
              <a:rPr lang="pl-PL" dirty="0"/>
              <a:t>Wyrównywanie potencjału </a:t>
            </a:r>
            <a:r>
              <a:rPr lang="pl-PL" dirty="0" err="1"/>
              <a:t>społeczno</a:t>
            </a:r>
            <a:r>
              <a:rPr lang="pl-PL" dirty="0"/>
              <a:t> – gospodarczego </a:t>
            </a:r>
            <a:r>
              <a:rPr lang="pl-PL" b="1" dirty="0"/>
              <a:t>– 32 pkt </a:t>
            </a:r>
            <a:r>
              <a:rPr lang="pl-PL" dirty="0"/>
              <a:t>( 21%)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D1D9165-708A-44AE-ADD9-66C141DE0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6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CA1CB-7F2D-4449-B6CF-0A081DAE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b="1" dirty="0"/>
              <a:t>Podnoszenie standardów dróg powiatowych i dróg gminnych oraz zachowanie jednorodności sieci dróg powiatowych i dróg gminnych – 40 pkt (26%)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E2A0A05-55F2-4BA6-9760-080EE1CDB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594" y="1536569"/>
            <a:ext cx="6838767" cy="472523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05990B0-E6A4-4CB5-AF25-2CAAE7792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6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2C8FE5-F511-4669-AF8D-699FD0A94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201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Poprawa bezpieczeństwa ruchu drogowego, w tym bezpieczeństwa </a:t>
            </a:r>
            <a:br>
              <a:rPr lang="pl-PL" sz="2400" b="1" dirty="0"/>
            </a:br>
            <a:r>
              <a:rPr lang="pl-PL" sz="2400" b="1" dirty="0"/>
              <a:t>pieszych i rowerzystów</a:t>
            </a:r>
            <a:endParaRPr lang="pl-PL" sz="2400" dirty="0"/>
          </a:p>
        </p:txBody>
      </p:sp>
      <p:pic>
        <p:nvPicPr>
          <p:cNvPr id="13" name="Symbol zastępczy zawartości 12">
            <a:extLst>
              <a:ext uri="{FF2B5EF4-FFF2-40B4-BE49-F238E27FC236}">
                <a16:creationId xmlns:a16="http://schemas.microsoft.com/office/drawing/2014/main" id="{54BF707D-8FB6-4D55-9B2C-A8512120E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1093" y="1310326"/>
            <a:ext cx="8609814" cy="1579162"/>
          </a:xfrm>
          <a:prstGeom prst="rect">
            <a:avLst/>
          </a:prstGeom>
        </p:spPr>
      </p:pic>
      <p:graphicFrame>
        <p:nvGraphicFramePr>
          <p:cNvPr id="15" name="Obiekt 14">
            <a:extLst>
              <a:ext uri="{FF2B5EF4-FFF2-40B4-BE49-F238E27FC236}">
                <a16:creationId xmlns:a16="http://schemas.microsoft.com/office/drawing/2014/main" id="{9BC434A3-7AAA-471D-8527-F1981E355B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75696"/>
              </p:ext>
            </p:extLst>
          </p:nvPr>
        </p:nvGraphicFramePr>
        <p:xfrm>
          <a:off x="1791093" y="2765966"/>
          <a:ext cx="8609814" cy="396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6022102" imgH="3963292" progId="Word.Document.12">
                  <p:embed/>
                </p:oleObj>
              </mc:Choice>
              <mc:Fallback>
                <p:oleObj name="Document" r:id="rId4" imgW="6022102" imgH="39632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1093" y="2765966"/>
                        <a:ext cx="8609814" cy="396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9F8F4F4D-7284-4997-918B-0065EF6161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65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35DE41-1313-4483-A74A-D02A10C9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Zwiększanie spójności terytorialnej województwa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48102C6F-5EB8-4100-B20E-279078B88B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527504"/>
              </p:ext>
            </p:extLst>
          </p:nvPr>
        </p:nvGraphicFramePr>
        <p:xfrm>
          <a:off x="838200" y="1404355"/>
          <a:ext cx="9229627" cy="274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3" imgW="6022102" imgH="2593991" progId="Word.Document.12">
                  <p:embed/>
                </p:oleObj>
              </mc:Choice>
              <mc:Fallback>
                <p:oleObj name="Document" r:id="rId3" imgW="6022102" imgH="25939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404355"/>
                        <a:ext cx="9229627" cy="274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8">
            <a:extLst>
              <a:ext uri="{FF2B5EF4-FFF2-40B4-BE49-F238E27FC236}">
                <a16:creationId xmlns:a16="http://schemas.microsoft.com/office/drawing/2014/main" id="{7883F5F1-B09C-4618-B2FD-401FCF3A75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66180" y="4367785"/>
            <a:ext cx="6010275" cy="250825"/>
            <a:chOff x="1098" y="2882"/>
            <a:chExt cx="3786" cy="158"/>
          </a:xfrm>
        </p:grpSpPr>
        <p:sp>
          <p:nvSpPr>
            <p:cNvPr id="16" name="AutoShape 7">
              <a:extLst>
                <a:ext uri="{FF2B5EF4-FFF2-40B4-BE49-F238E27FC236}">
                  <a16:creationId xmlns:a16="http://schemas.microsoft.com/office/drawing/2014/main" id="{193076AB-E254-41B1-A4BE-72746FE9E09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98" y="2882"/>
              <a:ext cx="3786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1E78624D-4342-4E0E-AE8A-9A2ABF143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2882"/>
              <a:ext cx="3781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III.2. Współczynnik peryferyjności czasowej w odniesieniu do syntetycznego wskaźnika peryferyjności czasowej wg gmin i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BC4A5BFC-D0C6-40A4-9B9A-1438F33C0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2960"/>
              <a:ext cx="59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powiatów (źródło: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EA719DA6-A8C5-4C0A-A96F-E2A027EF3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62"/>
              <a:ext cx="146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Strategia na rzecz Odpowiedzialnego Rozwoju)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2">
              <a:extLst>
                <a:ext uri="{FF2B5EF4-FFF2-40B4-BE49-F238E27FC236}">
                  <a16:creationId xmlns:a16="http://schemas.microsoft.com/office/drawing/2014/main" id="{D793F33A-E7D5-4E8A-8D46-BC7522038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9" y="2962"/>
              <a:ext cx="49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8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6A24C438-5BA9-481C-9BCA-3847A6521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29622"/>
              </p:ext>
            </p:extLst>
          </p:nvPr>
        </p:nvGraphicFramePr>
        <p:xfrm>
          <a:off x="754143" y="4764935"/>
          <a:ext cx="9313684" cy="1973227"/>
        </p:xfrm>
        <a:graphic>
          <a:graphicData uri="http://schemas.openxmlformats.org/drawingml/2006/table">
            <a:tbl>
              <a:tblPr/>
              <a:tblGrid>
                <a:gridCol w="7738431">
                  <a:extLst>
                    <a:ext uri="{9D8B030D-6E8A-4147-A177-3AD203B41FA5}">
                      <a16:colId xmlns:a16="http://schemas.microsoft.com/office/drawing/2014/main" val="690695403"/>
                    </a:ext>
                  </a:extLst>
                </a:gridCol>
                <a:gridCol w="1575253">
                  <a:extLst>
                    <a:ext uri="{9D8B030D-6E8A-4147-A177-3AD203B41FA5}">
                      <a16:colId xmlns:a16="http://schemas.microsoft.com/office/drawing/2014/main" val="48626826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Peryferyjność czasowa dla następujących powiatów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maksymalna liczba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7018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punktów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15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4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855809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Pilski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879167"/>
                  </a:ext>
                </a:extLst>
              </a:tr>
              <a:tr h="79447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Koniński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74083"/>
                  </a:ext>
                </a:extLst>
              </a:tr>
              <a:tr h="144257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Czarnkowsko  - trzcianecki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59042"/>
                  </a:ext>
                </a:extLst>
              </a:tr>
              <a:tr h="67664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Gostyński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910192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Krotoszyński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86465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Ostrzeszowski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43181"/>
                  </a:ext>
                </a:extLst>
              </a:tr>
              <a:tr h="12844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Kępiński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382132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Złotowski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61982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Kaliski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73512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 algn="ctr">
                        <a:lnSpc>
                          <a:spcPts val="84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Ostrowski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49957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Chodzieski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3705" algn="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r>
                        <a:rPr lang="pl-PL" sz="75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232104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Wągrowiecki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429231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Gnieźnieński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675754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Słupecki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887397"/>
                  </a:ext>
                </a:extLst>
              </a:tr>
              <a:tr h="109220">
                <a:tc>
                  <a:txBody>
                    <a:bodyPr/>
                    <a:lstStyle/>
                    <a:p>
                      <a:pPr algn="ctr">
                        <a:lnSpc>
                          <a:spcPts val="850"/>
                        </a:lnSpc>
                        <a:spcAft>
                          <a:spcPts val="0"/>
                        </a:spcAft>
                      </a:pPr>
                      <a:r>
                        <a:rPr lang="pl-PL" sz="7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30763"/>
                  </a:ext>
                </a:extLst>
              </a:tr>
            </a:tbl>
          </a:graphicData>
        </a:graphic>
      </p:graphicFrame>
      <p:pic>
        <p:nvPicPr>
          <p:cNvPr id="25" name="Obraz 24">
            <a:extLst>
              <a:ext uri="{FF2B5EF4-FFF2-40B4-BE49-F238E27FC236}">
                <a16:creationId xmlns:a16="http://schemas.microsoft.com/office/drawing/2014/main" id="{6FB898FD-6CED-4580-9B79-74CA38D401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8" y="234512"/>
            <a:ext cx="670212" cy="79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08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Panoramiczny</PresentationFormat>
  <Paragraphs>70</Paragraphs>
  <Slides>10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Document</vt:lpstr>
      <vt:lpstr>Microsoft Word Document</vt:lpstr>
      <vt:lpstr>Fundusz Dróg Samorządowych </vt:lpstr>
      <vt:lpstr>Na co można wydatkować środki:</vt:lpstr>
      <vt:lpstr>Dofinansowanie z Funduszu w województwie wielkopolskim na 2019</vt:lpstr>
      <vt:lpstr>Poziom dofinansowania</vt:lpstr>
      <vt:lpstr>Wymogi podstawowe dofinansowania</vt:lpstr>
      <vt:lpstr>Kryteria oceny wniosków (wersja robocza) max liczba pkt 151</vt:lpstr>
      <vt:lpstr>Podnoszenie standardów dróg powiatowych i dróg gminnych oraz zachowanie jednorodności sieci dróg powiatowych i dróg gminnych – 40 pkt (26%) </vt:lpstr>
      <vt:lpstr>Poprawa bezpieczeństwa ruchu drogowego, w tym bezpieczeństwa  pieszych i rowerzystów</vt:lpstr>
      <vt:lpstr>Zwiększanie spójności terytorialnej województwa</vt:lpstr>
      <vt:lpstr>Wyrównywanie potencjału społeczno-gospodarczego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Fundusz Dróg Samorządowych</dc:title>
  <dc:creator>F S</dc:creator>
  <cp:lastModifiedBy>F S</cp:lastModifiedBy>
  <cp:revision>27</cp:revision>
  <dcterms:created xsi:type="dcterms:W3CDTF">2019-04-18T06:37:06Z</dcterms:created>
  <dcterms:modified xsi:type="dcterms:W3CDTF">2019-04-30T06:22:20Z</dcterms:modified>
</cp:coreProperties>
</file>