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0" r:id="rId14"/>
    <p:sldId id="268" r:id="rId15"/>
    <p:sldId id="269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DCD1E-8468-4FA4-A70F-1F7F73BA6EB6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5D46C-329A-4CF5-929D-38C738DA239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44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5D46C-329A-4CF5-929D-38C738DA2391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8660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F0175-CE00-4597-9B79-E480C9C7CE30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F0175-CE00-4597-9B79-E480C9C7CE30}" type="datetimeFigureOut">
              <a:rPr lang="pl-PL" smtClean="0"/>
              <a:pPr/>
              <a:t>2020-07-10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34F8D-E457-460F-B179-646D3A57B88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0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pl-PL" b="1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b="1" dirty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pl-PL" b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b="1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pl-PL" b="1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b="1" dirty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pl-PL" b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b="1" dirty="0" smtClean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pl-PL" b="1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b="1" dirty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pl-PL" b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b="1" dirty="0" smtClean="0">
                <a:solidFill>
                  <a:srgbClr val="00B050"/>
                </a:solidFill>
                <a:latin typeface="Arial Black" pitchFamily="34" charset="0"/>
              </a:rPr>
              <a:t>SPRAWOZDANIE</a:t>
            </a:r>
            <a:r>
              <a:rPr lang="pl-PL" b="1" i="1" dirty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pl-PL" b="1" i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b="1" dirty="0">
                <a:solidFill>
                  <a:srgbClr val="00B050"/>
                </a:solidFill>
                <a:latin typeface="Arial Black" pitchFamily="34" charset="0"/>
              </a:rPr>
              <a:t>Z</a:t>
            </a:r>
            <a:br>
              <a:rPr lang="pl-PL" b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b="1" dirty="0">
                <a:solidFill>
                  <a:srgbClr val="00B050"/>
                </a:solidFill>
                <a:latin typeface="Arial Black" pitchFamily="34" charset="0"/>
              </a:rPr>
              <a:t>WYKONANIA BUDŻETU</a:t>
            </a:r>
            <a:br>
              <a:rPr lang="pl-PL" b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b="1" dirty="0">
                <a:solidFill>
                  <a:srgbClr val="00B050"/>
                </a:solidFill>
                <a:latin typeface="Arial Black" pitchFamily="34" charset="0"/>
              </a:rPr>
              <a:t> GMINY KAWĘCZYN</a:t>
            </a:r>
            <a:br>
              <a:rPr lang="pl-PL" b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pl-PL" b="1" dirty="0">
                <a:solidFill>
                  <a:srgbClr val="00B050"/>
                </a:solidFill>
                <a:latin typeface="Arial Black" pitchFamily="34" charset="0"/>
              </a:rPr>
              <a:t>za 2019 rok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b="1" u="sng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4664"/>
            <a:ext cx="1714344" cy="1993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Zobowiązania kredytowe </a:t>
            </a:r>
            <a:b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tx2">
                    <a:lumMod val="50000"/>
                  </a:schemeClr>
                </a:solidFill>
              </a:rPr>
              <a:t>i koszty odsetek </a:t>
            </a:r>
            <a:endParaRPr lang="pl-PL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 noChangeAspect="1"/>
          </p:cNvGraphicFramePr>
          <p:nvPr>
            <p:ph idx="1"/>
          </p:nvPr>
        </p:nvGraphicFramePr>
        <p:xfrm>
          <a:off x="495300" y="1811338"/>
          <a:ext cx="7824788" cy="451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Dokument" r:id="rId3" imgW="8448612" imgH="4874738" progId="Word.Document.12">
                  <p:embed/>
                </p:oleObj>
              </mc:Choice>
              <mc:Fallback>
                <p:oleObj name="Dokument" r:id="rId3" imgW="8448612" imgH="4874738" progId="Word.Document.12">
                  <p:embed/>
                  <p:pic>
                    <p:nvPicPr>
                      <p:cNvPr id="0" name="Symbol zastępczy zawartości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811338"/>
                        <a:ext cx="7824788" cy="451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lang="pl-PL" sz="8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Pomoc socjalna</a:t>
            </a:r>
            <a:endParaRPr lang="pl-PL" sz="8000" b="1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Dotacje i wydatki na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zadania własne i zlecone</a:t>
            </a:r>
            <a:endParaRPr lang="pl-P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669463"/>
              </p:ext>
            </p:extLst>
          </p:nvPr>
        </p:nvGraphicFramePr>
        <p:xfrm>
          <a:off x="685800" y="1230313"/>
          <a:ext cx="7323138" cy="488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Document" r:id="rId3" imgW="7975692" imgH="5317131" progId="Word.Document.12">
                  <p:embed/>
                </p:oleObj>
              </mc:Choice>
              <mc:Fallback>
                <p:oleObj name="Document" r:id="rId3" imgW="7975692" imgH="5317131" progId="Word.Document.12">
                  <p:embed/>
                  <p:pic>
                    <p:nvPicPr>
                      <p:cNvPr id="0" name="Symbol zastępczy zawartości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30313"/>
                        <a:ext cx="7323138" cy="488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chemeClr val="accent2">
                    <a:lumMod val="50000"/>
                  </a:schemeClr>
                </a:solidFill>
              </a:rPr>
              <a:t>Powody przyznawania pomocy socjalnej</a:t>
            </a:r>
            <a:endParaRPr lang="pl-PL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8" name="Symbol zastępczy zawartości 7"/>
          <p:cNvGraphicFramePr>
            <a:graphicFrameLocks noGrp="1" noChangeAspect="1"/>
          </p:cNvGraphicFramePr>
          <p:nvPr>
            <p:ph idx="1"/>
          </p:nvPr>
        </p:nvGraphicFramePr>
        <p:xfrm>
          <a:off x="434975" y="958850"/>
          <a:ext cx="8348663" cy="607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Document" r:id="rId3" imgW="8838581" imgH="6429801" progId="Word.Document.8">
                  <p:embed/>
                </p:oleObj>
              </mc:Choice>
              <mc:Fallback>
                <p:oleObj name="Document" r:id="rId3" imgW="8838581" imgH="6429801" progId="Word.Document.8">
                  <p:embed/>
                  <p:pic>
                    <p:nvPicPr>
                      <p:cNvPr id="0" name="Symbol zastępczy zawartości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958850"/>
                        <a:ext cx="8348663" cy="607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Udzielone świadczenia</a:t>
            </a:r>
            <a:endParaRPr lang="pl-PL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Obiekt 2"/>
          <p:cNvGraphicFramePr>
            <a:graphicFrameLocks noChangeAspect="1"/>
          </p:cNvGraphicFramePr>
          <p:nvPr/>
        </p:nvGraphicFramePr>
        <p:xfrm>
          <a:off x="409575" y="1338263"/>
          <a:ext cx="8147050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okument" r:id="rId3" imgW="8147583" imgH="4609020" progId="Word.Document.12">
                  <p:embed/>
                </p:oleObj>
              </mc:Choice>
              <mc:Fallback>
                <p:oleObj name="Dokument" r:id="rId3" imgW="8147583" imgH="460902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1338263"/>
                        <a:ext cx="8147050" cy="460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71472" y="1142984"/>
          <a:ext cx="7929618" cy="4643470"/>
        </p:xfrm>
        <a:graphic>
          <a:graphicData uri="http://schemas.openxmlformats.org/drawingml/2006/table">
            <a:tbl>
              <a:tblPr/>
              <a:tblGrid>
                <a:gridCol w="2837203"/>
                <a:gridCol w="1018483"/>
                <a:gridCol w="1018483"/>
                <a:gridCol w="1018483"/>
                <a:gridCol w="1018483"/>
                <a:gridCol w="1018483"/>
              </a:tblGrid>
              <a:tr h="13737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TREŚĆ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Liczba osób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Liczba świadczeń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Kwota świadczeń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Liczba rodzin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Liczba osób w rodzinach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3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Dożywianie</a:t>
                      </a:r>
                      <a:endParaRPr lang="pl-PL" sz="1600" b="1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92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10701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72.012,00</a:t>
                      </a:r>
                      <a:endParaRPr lang="pl-PL" sz="1600" b="1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44</a:t>
                      </a:r>
                      <a:endParaRPr lang="pl-PL" sz="1600" b="1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216</a:t>
                      </a:r>
                      <a:endParaRPr lang="pl-PL" sz="1600" b="1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Usługi opiekuńcze ogółem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10217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25.781,00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5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Zasiłek w naturze</a:t>
                      </a:r>
                      <a:endParaRPr lang="pl-PL" sz="1600" b="1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0</a:t>
                      </a:r>
                      <a:endParaRPr lang="pl-PL" sz="1600" b="1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0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0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0</a:t>
                      </a:r>
                      <a:endParaRPr lang="pl-PL" sz="1600" b="1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0</a:t>
                      </a:r>
                      <a:endParaRPr lang="pl-PL" sz="1600" b="1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Zasiłki celowe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80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72.500,00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77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181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5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Zasiłki okresowe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7</a:t>
                      </a:r>
                      <a:endParaRPr lang="pl-PL" sz="1600" b="1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15</a:t>
                      </a:r>
                      <a:endParaRPr lang="pl-PL" sz="1600" b="1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8.740,00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7</a:t>
                      </a:r>
                      <a:endParaRPr lang="pl-PL" sz="1600" b="1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Times New Roman"/>
                        </a:rPr>
                        <a:t>34</a:t>
                      </a:r>
                      <a:endParaRPr lang="pl-PL" sz="1600" b="1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Zasiłki stałe ogółem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22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183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103.510,00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21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25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86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RAZEM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282.543,00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pl-PL" sz="1600" b="1" dirty="0">
                        <a:latin typeface="Times New Roman"/>
                        <a:ea typeface="Lucida Sans Unicode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Świadczenia rodzinne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 noChangeAspect="1"/>
          </p:cNvGraphicFramePr>
          <p:nvPr>
            <p:ph idx="1"/>
          </p:nvPr>
        </p:nvGraphicFramePr>
        <p:xfrm>
          <a:off x="928688" y="779463"/>
          <a:ext cx="7931150" cy="587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Dokument" r:id="rId3" imgW="8302059" imgH="6124117" progId="Word.Document.12">
                  <p:embed/>
                </p:oleObj>
              </mc:Choice>
              <mc:Fallback>
                <p:oleObj name="Dokument" r:id="rId3" imgW="8302059" imgH="6124117" progId="Word.Document.12">
                  <p:embed/>
                  <p:pic>
                    <p:nvPicPr>
                      <p:cNvPr id="0" name="Symbol zastępczy zawartości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779463"/>
                        <a:ext cx="7931150" cy="587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pl-PL" sz="5300" b="1" dirty="0" smtClean="0">
                <a:solidFill>
                  <a:schemeClr val="tx2"/>
                </a:solidFill>
              </a:rPr>
              <a:t>Informacja o realizacji upoważnień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W </a:t>
            </a:r>
            <a:r>
              <a:rPr lang="pl-PL" dirty="0"/>
              <a:t>roku 2019r. upoważnienia udzielone </a:t>
            </a:r>
            <a:r>
              <a:rPr lang="pl-PL" dirty="0" smtClean="0"/>
              <a:t>Wójtowi przez </a:t>
            </a:r>
            <a:r>
              <a:rPr lang="pl-PL" dirty="0"/>
              <a:t>Radę Gminy Kawęczyn wyrażone w Uchwale Nr III/35/2018 Rady Gminy Kawęczyn z dnia 28.12.2018r. realizowane były zgodnie z postanowieniami tej uchwały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 </a:t>
            </a:r>
            <a:r>
              <a:rPr lang="pl-PL" dirty="0"/>
              <a:t>zmianami podjętymi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w </a:t>
            </a:r>
            <a:r>
              <a:rPr lang="pl-PL" dirty="0"/>
              <a:t>okresie od 01.01.2019 do 31.12.2019r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Stan mienia komunalnego</a:t>
            </a: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 noChangeAspect="1"/>
          </p:cNvGraphicFramePr>
          <p:nvPr>
            <p:ph idx="1"/>
          </p:nvPr>
        </p:nvGraphicFramePr>
        <p:xfrm>
          <a:off x="393700" y="1241425"/>
          <a:ext cx="8412163" cy="526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Dokument" r:id="rId3" imgW="8765125" imgH="5488986" progId="Word.Document.12">
                  <p:embed/>
                </p:oleObj>
              </mc:Choice>
              <mc:Fallback>
                <p:oleObj name="Dokument" r:id="rId3" imgW="8765125" imgH="5488986" progId="Word.Document.12">
                  <p:embed/>
                  <p:pic>
                    <p:nvPicPr>
                      <p:cNvPr id="0" name="Symbol zastępczy zawartości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1241425"/>
                        <a:ext cx="8412163" cy="526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iekt 1"/>
          <p:cNvGraphicFramePr>
            <a:graphicFrameLocks noChangeAspect="1"/>
          </p:cNvGraphicFramePr>
          <p:nvPr/>
        </p:nvGraphicFramePr>
        <p:xfrm>
          <a:off x="712788" y="430213"/>
          <a:ext cx="7553325" cy="579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Dokument" r:id="rId3" imgW="6295680" imgH="4757721" progId="Word.Document.12">
                  <p:embed/>
                </p:oleObj>
              </mc:Choice>
              <mc:Fallback>
                <p:oleObj name="Dokument" r:id="rId3" imgW="6295680" imgH="4757721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430213"/>
                        <a:ext cx="7553325" cy="579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Informacja o udziałach w spółkach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Na dzień 31.12.2018 roku Gmina Kawęczyn posiada 514 udziałów w Spółce Oświetlenie uliczne i drogowe. Na mocy podpisanych aktów notarialnych w roku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2019 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zwiększono udziały o 505 udziałów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b="1" dirty="0"/>
              <a:t>Zmiany budżetowe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4840303"/>
          </a:xfrm>
        </p:spPr>
        <p:txBody>
          <a:bodyPr/>
          <a:lstStyle/>
          <a:p>
            <a:r>
              <a:rPr lang="pl-PL" dirty="0"/>
              <a:t>W 2019 roku dokonano zmian w ramach planu dochodów i </a:t>
            </a:r>
            <a:r>
              <a:rPr lang="pl-PL" dirty="0" smtClean="0"/>
              <a:t>wydatków. Zmian w planie dokonywano na mocy uchwał Rady Gminy i wg udzielonego uchwałą budżetową upoważnienia Wójtowi Gminy Kawęczyn Zarządzeniami. W roku 2019 podjęto ogółem </a:t>
            </a:r>
            <a:r>
              <a:rPr lang="pl-PL" b="1" dirty="0" smtClean="0"/>
              <a:t>11 Uchwał Rady Gminy </a:t>
            </a:r>
            <a:r>
              <a:rPr lang="pl-PL" dirty="0" smtClean="0"/>
              <a:t>zmieniających budżet oraz wydano </a:t>
            </a:r>
            <a:r>
              <a:rPr lang="pl-PL" b="1" dirty="0" smtClean="0"/>
              <a:t>15 Zarządzeń Wójta Gminy </a:t>
            </a:r>
            <a:r>
              <a:rPr lang="pl-PL" dirty="0" smtClean="0"/>
              <a:t>w sprawie zmian w planie dochodów i wydatków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pl-PL" sz="5400" b="1" i="1" dirty="0" smtClean="0">
                <a:solidFill>
                  <a:srgbClr val="0070C0"/>
                </a:solidFill>
              </a:rPr>
              <a:t>Dziękuję za uwagę</a:t>
            </a:r>
            <a:endParaRPr lang="pl-PL" sz="5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Struktura wykonanych dochodów budżetowych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 noChangeAspect="1"/>
          </p:cNvGraphicFramePr>
          <p:nvPr>
            <p:ph idx="1"/>
          </p:nvPr>
        </p:nvGraphicFramePr>
        <p:xfrm>
          <a:off x="466725" y="1878013"/>
          <a:ext cx="7680325" cy="378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kument" r:id="rId4" imgW="8447532" imgH="4164716" progId="Word.Document.12">
                  <p:embed/>
                </p:oleObj>
              </mc:Choice>
              <mc:Fallback>
                <p:oleObj name="Dokument" r:id="rId4" imgW="8447532" imgH="4164716" progId="Word.Document.12">
                  <p:embed/>
                  <p:pic>
                    <p:nvPicPr>
                      <p:cNvPr id="0" name="Symbol zastępczy zawartości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1878013"/>
                        <a:ext cx="7680325" cy="3786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Dochody roku 2019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1" name="Symbol zastępczy zawartości 10"/>
          <p:cNvGraphicFramePr>
            <a:graphicFrameLocks noGrp="1" noChangeAspect="1"/>
          </p:cNvGraphicFramePr>
          <p:nvPr>
            <p:ph idx="1"/>
          </p:nvPr>
        </p:nvGraphicFramePr>
        <p:xfrm>
          <a:off x="269875" y="1155700"/>
          <a:ext cx="8439150" cy="521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kument" r:id="rId3" imgW="9201905" imgH="5685574" progId="Word.Document.12">
                  <p:embed/>
                </p:oleObj>
              </mc:Choice>
              <mc:Fallback>
                <p:oleObj name="Dokument" r:id="rId3" imgW="9201905" imgH="5685574" progId="Word.Document.12">
                  <p:embed/>
                  <p:pic>
                    <p:nvPicPr>
                      <p:cNvPr id="0" name="Symbol zastępczy zawartości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1155700"/>
                        <a:ext cx="8439150" cy="521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Wydatki budżetu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 noChangeAspect="1"/>
          </p:cNvGraphicFramePr>
          <p:nvPr>
            <p:ph idx="1"/>
          </p:nvPr>
        </p:nvGraphicFramePr>
        <p:xfrm>
          <a:off x="330200" y="1243013"/>
          <a:ext cx="8199438" cy="512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kument" r:id="rId3" imgW="8943365" imgH="5593401" progId="Word.Document.12">
                  <p:embed/>
                </p:oleObj>
              </mc:Choice>
              <mc:Fallback>
                <p:oleObj name="Dokument" r:id="rId3" imgW="8943365" imgH="5593401" progId="Word.Document.12">
                  <p:embed/>
                  <p:pic>
                    <p:nvPicPr>
                      <p:cNvPr id="0" name="Symbol zastępczy zawartości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1243013"/>
                        <a:ext cx="8199438" cy="512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Wydatki majątkowe</a:t>
            </a:r>
            <a:endParaRPr lang="pl-P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 noChangeAspect="1"/>
          </p:cNvGraphicFramePr>
          <p:nvPr>
            <p:ph idx="1"/>
          </p:nvPr>
        </p:nvGraphicFramePr>
        <p:xfrm>
          <a:off x="344488" y="1214438"/>
          <a:ext cx="8229600" cy="550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kument" r:id="rId3" imgW="8825979" imgH="5839676" progId="Word.Document.12">
                  <p:embed/>
                </p:oleObj>
              </mc:Choice>
              <mc:Fallback>
                <p:oleObj name="Dokument" r:id="rId3" imgW="8825979" imgH="5839676" progId="Word.Document.12">
                  <p:embed/>
                  <p:pic>
                    <p:nvPicPr>
                      <p:cNvPr id="0" name="Symbol zastępczy zawartości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214438"/>
                        <a:ext cx="8229600" cy="550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 noChangeAspect="1"/>
          </p:cNvGraphicFramePr>
          <p:nvPr>
            <p:ph idx="4294967295"/>
          </p:nvPr>
        </p:nvGraphicFramePr>
        <p:xfrm>
          <a:off x="509588" y="842963"/>
          <a:ext cx="7810500" cy="582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okument" r:id="rId3" imgW="9311730" imgH="6944674" progId="Word.Document.12">
                  <p:embed/>
                </p:oleObj>
              </mc:Choice>
              <mc:Fallback>
                <p:oleObj name="Dokument" r:id="rId3" imgW="9311730" imgH="6944674" progId="Word.Document.12">
                  <p:embed/>
                  <p:pic>
                    <p:nvPicPr>
                      <p:cNvPr id="0" name="Symbol zastępczy zawartości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842963"/>
                        <a:ext cx="7810500" cy="582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7030A0"/>
                </a:solidFill>
              </a:rPr>
              <a:t>Udzielone dotacje z budżetu gminy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1600" b="1" dirty="0">
                <a:latin typeface="Trebuchet MS" pitchFamily="34" charset="0"/>
              </a:rPr>
              <a:t>Wszystkie ww. zadania własne przekazane do realizacji stowarzyszeniom, </a:t>
            </a:r>
            <a:r>
              <a:rPr lang="pl-PL" sz="1600" b="1" dirty="0" smtClean="0">
                <a:latin typeface="Trebuchet MS" pitchFamily="34" charset="0"/>
              </a:rPr>
              <a:t>zostały zrealizowane </a:t>
            </a:r>
            <a:r>
              <a:rPr lang="pl-PL" sz="1600" b="1" dirty="0">
                <a:latin typeface="Trebuchet MS" pitchFamily="34" charset="0"/>
              </a:rPr>
              <a:t>zgodnie z obowiązującymi przepisami prawa </a:t>
            </a:r>
            <a:r>
              <a:rPr lang="pl-PL" sz="1600" b="1" dirty="0" smtClean="0">
                <a:latin typeface="Trebuchet MS" pitchFamily="34" charset="0"/>
              </a:rPr>
              <a:t>w </a:t>
            </a:r>
            <a:r>
              <a:rPr lang="pl-PL" sz="1600" b="1" dirty="0">
                <a:latin typeface="Trebuchet MS" pitchFamily="34" charset="0"/>
              </a:rPr>
              <a:t>tym </a:t>
            </a:r>
            <a:r>
              <a:rPr lang="pl-PL" sz="1600" b="1" dirty="0" smtClean="0">
                <a:latin typeface="Trebuchet MS" pitchFamily="34" charset="0"/>
              </a:rPr>
              <a:t>zakresie i zgodnie </a:t>
            </a:r>
            <a:r>
              <a:rPr lang="pl-PL" sz="1600" b="1" dirty="0">
                <a:latin typeface="Trebuchet MS" pitchFamily="34" charset="0"/>
              </a:rPr>
              <a:t>z zawartymi umowami podpisanymi ze stowarzyszeniami wyłonionymi w konkursach.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 noChangeAspect="1"/>
          </p:cNvGraphicFramePr>
          <p:nvPr>
            <p:ph idx="1"/>
          </p:nvPr>
        </p:nvGraphicFramePr>
        <p:xfrm>
          <a:off x="209550" y="3036888"/>
          <a:ext cx="8980488" cy="4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okument" r:id="rId3" imgW="10861524" imgH="5626886" progId="Word.Document.12">
                  <p:embed/>
                </p:oleObj>
              </mc:Choice>
              <mc:Fallback>
                <p:oleObj name="Dokument" r:id="rId3" imgW="10861524" imgH="5626886" progId="Word.Document.12">
                  <p:embed/>
                  <p:pic>
                    <p:nvPicPr>
                      <p:cNvPr id="0" name="Symbol zastępczy zawartości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3036888"/>
                        <a:ext cx="8980488" cy="465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iekt 1"/>
          <p:cNvGraphicFramePr>
            <a:graphicFrameLocks noChangeAspect="1"/>
          </p:cNvGraphicFramePr>
          <p:nvPr/>
        </p:nvGraphicFramePr>
        <p:xfrm>
          <a:off x="914400" y="523875"/>
          <a:ext cx="7629525" cy="607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Dokument" r:id="rId3" imgW="11113222" imgH="8783457" progId="Word.Document.12">
                  <p:embed/>
                </p:oleObj>
              </mc:Choice>
              <mc:Fallback>
                <p:oleObj name="Dokument" r:id="rId3" imgW="11113222" imgH="8783457" progId="Word.Document.12">
                  <p:embed/>
                  <p:pic>
                    <p:nvPicPr>
                      <p:cNvPr id="0" name="Picture 2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23875"/>
                        <a:ext cx="7629525" cy="607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243</Words>
  <Application>Microsoft Office PowerPoint</Application>
  <PresentationFormat>Pokaz na ekranie (4:3)</PresentationFormat>
  <Paragraphs>72</Paragraphs>
  <Slides>20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3</vt:i4>
      </vt:variant>
      <vt:variant>
        <vt:lpstr>Tytuły slajdów</vt:lpstr>
      </vt:variant>
      <vt:variant>
        <vt:i4>20</vt:i4>
      </vt:variant>
    </vt:vector>
  </HeadingPairs>
  <TitlesOfParts>
    <vt:vector size="30" baseType="lpstr">
      <vt:lpstr>Arial</vt:lpstr>
      <vt:lpstr>Arial Black</vt:lpstr>
      <vt:lpstr>Calibri</vt:lpstr>
      <vt:lpstr>Lucida Sans Unicode</vt:lpstr>
      <vt:lpstr>Times New Roman</vt:lpstr>
      <vt:lpstr>Trebuchet MS</vt:lpstr>
      <vt:lpstr>Motyw pakietu Office</vt:lpstr>
      <vt:lpstr>Dokument</vt:lpstr>
      <vt:lpstr>Microsoft Word Document</vt:lpstr>
      <vt:lpstr>Document</vt:lpstr>
      <vt:lpstr>      SPRAWOZDANIE Z WYKONANIA BUDŻETU  GMINY KAWĘCZYN za 2019 rok   </vt:lpstr>
      <vt:lpstr>Zmiany budżetowe </vt:lpstr>
      <vt:lpstr>Struktura wykonanych dochodów budżetowych</vt:lpstr>
      <vt:lpstr>Dochody roku 2019</vt:lpstr>
      <vt:lpstr>Wydatki budżetu</vt:lpstr>
      <vt:lpstr>Wydatki majątkowe</vt:lpstr>
      <vt:lpstr>Prezentacja programu PowerPoint</vt:lpstr>
      <vt:lpstr>Udzielone dotacje z budżetu gminy  Wszystkie ww. zadania własne przekazane do realizacji stowarzyszeniom, zostały zrealizowane zgodnie z obowiązującymi przepisami prawa w tym zakresie i zgodnie z zawartymi umowami podpisanymi ze stowarzyszeniami wyłonionymi w konkursach.  </vt:lpstr>
      <vt:lpstr>Prezentacja programu PowerPoint</vt:lpstr>
      <vt:lpstr>Zobowiązania kredytowe  i koszty odsetek </vt:lpstr>
      <vt:lpstr>Pomoc socjalna</vt:lpstr>
      <vt:lpstr>Dotacje i wydatki na zadania własne i zlecone</vt:lpstr>
      <vt:lpstr>Powody przyznawania pomocy socjalnej</vt:lpstr>
      <vt:lpstr>Udzielone świadczenia</vt:lpstr>
      <vt:lpstr>Świadczenia rodzinne</vt:lpstr>
      <vt:lpstr>Informacja o realizacji upoważnień </vt:lpstr>
      <vt:lpstr>Stan mienia komunalnego</vt:lpstr>
      <vt:lpstr>Prezentacja programu PowerPoint</vt:lpstr>
      <vt:lpstr>Informacja o udziałach w spółkach  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WYKONANIA BUDŻETU  GMINY KAWĘCZYN za 2019 rok   Marzec 2020</dc:title>
  <dc:creator>User</dc:creator>
  <cp:lastModifiedBy>Edyta Balcerzak</cp:lastModifiedBy>
  <cp:revision>25</cp:revision>
  <dcterms:created xsi:type="dcterms:W3CDTF">2020-07-09T18:42:20Z</dcterms:created>
  <dcterms:modified xsi:type="dcterms:W3CDTF">2020-07-10T05:30:39Z</dcterms:modified>
</cp:coreProperties>
</file>