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68" r:id="rId14"/>
    <p:sldId id="269" r:id="rId15"/>
    <p:sldId id="272" r:id="rId16"/>
    <p:sldId id="276" r:id="rId17"/>
  </p:sldIdLst>
  <p:sldSz cx="9144000" cy="6858000" type="screen4x3"/>
  <p:notesSz cx="6858000" cy="99472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DCD1E-8468-4FA4-A70F-1F7F73BA6EB6}" type="datetimeFigureOut">
              <a:rPr lang="pl-PL" smtClean="0"/>
              <a:pPr/>
              <a:t>2020-09-10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5D46C-329A-4CF5-929D-38C738DA239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4536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5D46C-329A-4CF5-929D-38C738DA2391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4938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0175-CE00-4597-9B79-E480C9C7CE30}" type="datetimeFigureOut">
              <a:rPr lang="pl-PL" smtClean="0"/>
              <a:pPr/>
              <a:t>2020-09-10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4F8D-E457-460F-B179-646D3A57B8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0175-CE00-4597-9B79-E480C9C7CE30}" type="datetimeFigureOut">
              <a:rPr lang="pl-PL" smtClean="0"/>
              <a:pPr/>
              <a:t>2020-09-10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4F8D-E457-460F-B179-646D3A57B8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0175-CE00-4597-9B79-E480C9C7CE30}" type="datetimeFigureOut">
              <a:rPr lang="pl-PL" smtClean="0"/>
              <a:pPr/>
              <a:t>2020-09-10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4F8D-E457-460F-B179-646D3A57B8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0175-CE00-4597-9B79-E480C9C7CE30}" type="datetimeFigureOut">
              <a:rPr lang="pl-PL" smtClean="0"/>
              <a:pPr/>
              <a:t>2020-09-10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4F8D-E457-460F-B179-646D3A57B8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0175-CE00-4597-9B79-E480C9C7CE30}" type="datetimeFigureOut">
              <a:rPr lang="pl-PL" smtClean="0"/>
              <a:pPr/>
              <a:t>2020-09-10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4F8D-E457-460F-B179-646D3A57B8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0175-CE00-4597-9B79-E480C9C7CE30}" type="datetimeFigureOut">
              <a:rPr lang="pl-PL" smtClean="0"/>
              <a:pPr/>
              <a:t>2020-09-10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4F8D-E457-460F-B179-646D3A57B8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0175-CE00-4597-9B79-E480C9C7CE30}" type="datetimeFigureOut">
              <a:rPr lang="pl-PL" smtClean="0"/>
              <a:pPr/>
              <a:t>2020-09-10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4F8D-E457-460F-B179-646D3A57B8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0175-CE00-4597-9B79-E480C9C7CE30}" type="datetimeFigureOut">
              <a:rPr lang="pl-PL" smtClean="0"/>
              <a:pPr/>
              <a:t>2020-09-10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4F8D-E457-460F-B179-646D3A57B8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0175-CE00-4597-9B79-E480C9C7CE30}" type="datetimeFigureOut">
              <a:rPr lang="pl-PL" smtClean="0"/>
              <a:pPr/>
              <a:t>2020-09-10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4F8D-E457-460F-B179-646D3A57B8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0175-CE00-4597-9B79-E480C9C7CE30}" type="datetimeFigureOut">
              <a:rPr lang="pl-PL" smtClean="0"/>
              <a:pPr/>
              <a:t>2020-09-10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4F8D-E457-460F-B179-646D3A57B8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0175-CE00-4597-9B79-E480C9C7CE30}" type="datetimeFigureOut">
              <a:rPr lang="pl-PL" smtClean="0"/>
              <a:pPr/>
              <a:t>2020-09-10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4F8D-E457-460F-B179-646D3A57B8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F0175-CE00-4597-9B79-E480C9C7CE30}" type="datetimeFigureOut">
              <a:rPr lang="pl-PL" smtClean="0"/>
              <a:pPr/>
              <a:t>2020-09-10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34F8D-E457-460F-B179-646D3A57B88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5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rgbClr val="00B050"/>
                </a:solidFill>
                <a:latin typeface="Arial Black" pitchFamily="34" charset="0"/>
              </a:rPr>
              <a:t>SPRAWOZDANIE</a:t>
            </a:r>
            <a:r>
              <a:rPr lang="pl-PL" b="1" i="1" dirty="0">
                <a:solidFill>
                  <a:srgbClr val="00B050"/>
                </a:solidFill>
                <a:latin typeface="Arial Black" pitchFamily="34" charset="0"/>
              </a:rPr>
              <a:t/>
            </a:r>
            <a:br>
              <a:rPr lang="pl-PL" b="1" i="1" dirty="0">
                <a:solidFill>
                  <a:srgbClr val="00B050"/>
                </a:solidFill>
                <a:latin typeface="Arial Black" pitchFamily="34" charset="0"/>
              </a:rPr>
            </a:br>
            <a:r>
              <a:rPr lang="pl-PL" b="1" dirty="0">
                <a:solidFill>
                  <a:srgbClr val="00B050"/>
                </a:solidFill>
                <a:latin typeface="Arial Black" pitchFamily="34" charset="0"/>
              </a:rPr>
              <a:t>Z</a:t>
            </a:r>
            <a:br>
              <a:rPr lang="pl-PL" b="1" dirty="0">
                <a:solidFill>
                  <a:srgbClr val="00B050"/>
                </a:solidFill>
                <a:latin typeface="Arial Black" pitchFamily="34" charset="0"/>
              </a:rPr>
            </a:br>
            <a:r>
              <a:rPr lang="pl-PL" b="1" dirty="0">
                <a:solidFill>
                  <a:srgbClr val="00B050"/>
                </a:solidFill>
                <a:latin typeface="Arial Black" pitchFamily="34" charset="0"/>
              </a:rPr>
              <a:t>WYKONANIA BUDŻETU</a:t>
            </a:r>
            <a:br>
              <a:rPr lang="pl-PL" b="1" dirty="0">
                <a:solidFill>
                  <a:srgbClr val="00B050"/>
                </a:solidFill>
                <a:latin typeface="Arial Black" pitchFamily="34" charset="0"/>
              </a:rPr>
            </a:br>
            <a:r>
              <a:rPr lang="pl-PL" b="1" dirty="0">
                <a:solidFill>
                  <a:srgbClr val="00B050"/>
                </a:solidFill>
                <a:latin typeface="Arial Black" pitchFamily="34" charset="0"/>
              </a:rPr>
              <a:t> GMINY KAWĘCZYN</a:t>
            </a:r>
            <a:br>
              <a:rPr lang="pl-PL" b="1" dirty="0">
                <a:solidFill>
                  <a:srgbClr val="00B050"/>
                </a:solidFill>
                <a:latin typeface="Arial Black" pitchFamily="34" charset="0"/>
              </a:rPr>
            </a:br>
            <a:r>
              <a:rPr lang="pl-PL" b="1" dirty="0">
                <a:solidFill>
                  <a:srgbClr val="00B050"/>
                </a:solidFill>
                <a:latin typeface="Arial Black" pitchFamily="34" charset="0"/>
              </a:rPr>
              <a:t>za </a:t>
            </a:r>
            <a:r>
              <a:rPr lang="pl-PL" b="1" dirty="0" smtClean="0">
                <a:solidFill>
                  <a:srgbClr val="00B050"/>
                </a:solidFill>
                <a:latin typeface="Arial Black" pitchFamily="34" charset="0"/>
              </a:rPr>
              <a:t>I półrocze 2020 roku</a:t>
            </a: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1400" b="1" u="sng" dirty="0" smtClean="0"/>
              <a:t>sierpień </a:t>
            </a:r>
            <a:r>
              <a:rPr lang="pl-PL" sz="1400" b="1" u="sng" dirty="0" smtClean="0"/>
              <a:t>2020</a:t>
            </a:r>
            <a:endParaRPr lang="pl-PL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tx2">
                    <a:lumMod val="50000"/>
                  </a:schemeClr>
                </a:solidFill>
              </a:rPr>
              <a:t>Zobowiązania kredytowe </a:t>
            </a:r>
            <a:br>
              <a:rPr lang="pl-PL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l-PL" b="1" dirty="0" smtClean="0">
                <a:solidFill>
                  <a:schemeClr val="tx2">
                    <a:lumMod val="50000"/>
                  </a:schemeClr>
                </a:solidFill>
              </a:rPr>
              <a:t>i koszty odsetek </a:t>
            </a:r>
            <a:endParaRPr lang="pl-PL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399981"/>
              </p:ext>
            </p:extLst>
          </p:nvPr>
        </p:nvGraphicFramePr>
        <p:xfrm>
          <a:off x="495300" y="1814513"/>
          <a:ext cx="7704138" cy="462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Document" r:id="rId3" imgW="8471803" imgH="5090824" progId="Word.Document.12">
                  <p:embed/>
                </p:oleObj>
              </mc:Choice>
              <mc:Fallback>
                <p:oleObj name="Document" r:id="rId3" imgW="8471803" imgH="5090824" progId="Word.Document.12">
                  <p:embed/>
                  <p:pic>
                    <p:nvPicPr>
                      <p:cNvPr id="0" name="Symbol zastępczy zawartości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1814513"/>
                        <a:ext cx="7704138" cy="462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>
            <a:normAutofit/>
          </a:bodyPr>
          <a:lstStyle/>
          <a:p>
            <a:r>
              <a:rPr lang="pl-PL" sz="8000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Pomoc socjalna</a:t>
            </a:r>
            <a:endParaRPr lang="pl-PL" sz="8000" b="1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pl-PL" sz="3600" b="1" dirty="0" smtClean="0">
                <a:solidFill>
                  <a:schemeClr val="accent2">
                    <a:lumMod val="50000"/>
                  </a:schemeClr>
                </a:solidFill>
              </a:rPr>
              <a:t>Powody przyznawania pomocy socjalnej</a:t>
            </a:r>
            <a:endParaRPr lang="pl-PL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2808656"/>
              </p:ext>
            </p:extLst>
          </p:nvPr>
        </p:nvGraphicFramePr>
        <p:xfrm>
          <a:off x="457200" y="908714"/>
          <a:ext cx="8229600" cy="5544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02251"/>
                <a:gridCol w="3302251"/>
                <a:gridCol w="812549"/>
                <a:gridCol w="812549"/>
              </a:tblGrid>
              <a:tr h="55074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Powody trudnej sytuacji życiowej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Liczba rodzin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Liczba osób w rodzinie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06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Ubóstwo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06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Sieroctwo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06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Bezdomność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06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Potrzeba ochrony macierzyństwa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7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37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06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Bezrobocie 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25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06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Niepełnosprawność 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26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49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06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Długotrwała choroba 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21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49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06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Bezradność w sprawach </a:t>
                      </a:r>
                      <a:r>
                        <a:rPr lang="pl-PL" sz="1200" dirty="0" err="1">
                          <a:effectLst/>
                        </a:rPr>
                        <a:t>opiek-wych</a:t>
                      </a:r>
                      <a:r>
                        <a:rPr lang="pl-PL" sz="1200" dirty="0">
                          <a:effectLst/>
                        </a:rPr>
                        <a:t>. i prowadzenia gosp. domowego   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17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86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0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W tym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Rodziny niepełne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6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0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Rodziny wielodzietne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11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66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06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Alkoholizm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2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06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Trudności w przystosowaniu do życia po opuszczeniu zakładu karnego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3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06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Sytuacja kryzysowa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06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Klęska żywiołowa lub ekologiczna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</a:rPr>
              <a:t>Udzielone świadczenia</a:t>
            </a:r>
            <a:endParaRPr lang="pl-PL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3" name="Obiekt 2"/>
          <p:cNvGraphicFramePr>
            <a:graphicFrameLocks noChangeAspect="1"/>
          </p:cNvGraphicFramePr>
          <p:nvPr/>
        </p:nvGraphicFramePr>
        <p:xfrm>
          <a:off x="409575" y="1338263"/>
          <a:ext cx="8147050" cy="460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Dokument" r:id="rId3" imgW="8147583" imgH="4609020" progId="Word.Document.12">
                  <p:embed/>
                </p:oleObj>
              </mc:Choice>
              <mc:Fallback>
                <p:oleObj name="Dokument" r:id="rId3" imgW="8147583" imgH="4609020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" y="1338263"/>
                        <a:ext cx="8147050" cy="4608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09278"/>
              </p:ext>
            </p:extLst>
          </p:nvPr>
        </p:nvGraphicFramePr>
        <p:xfrm>
          <a:off x="611562" y="1196754"/>
          <a:ext cx="7776863" cy="49685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2548"/>
                <a:gridCol w="998863"/>
                <a:gridCol w="998863"/>
                <a:gridCol w="998863"/>
                <a:gridCol w="998863"/>
                <a:gridCol w="998863"/>
              </a:tblGrid>
              <a:tr h="12833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TREŚĆ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Liczba osób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Liczba świadczeń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Kwota świadczeń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Liczba rodzin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Liczba osób w rodzinach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Dożywianie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61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1818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13.559,00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28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137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Usługi opiekuńcze ogółem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380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7.907,00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3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3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Zasiłek w naturze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Zasiłki celowe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38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X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23.326,00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37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99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Zasiłki okresowe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3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8.780,00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3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16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Zasiłki stałe ogółem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91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58.597,00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18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19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RAZEM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x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x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112.169,00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x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x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Świadczenia rodzinne</a:t>
            </a:r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719620"/>
              </p:ext>
            </p:extLst>
          </p:nvPr>
        </p:nvGraphicFramePr>
        <p:xfrm>
          <a:off x="457200" y="714351"/>
          <a:ext cx="8229600" cy="56669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2750"/>
                <a:gridCol w="4893276"/>
                <a:gridCol w="2843574"/>
              </a:tblGrid>
              <a:tr h="646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Lp.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Wyszczególnienie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Wypłaty w zł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8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 Zasiłki rodzinne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259.155,00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1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 Dodatki do zasiłków rodzinnych ogółem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116.457,00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1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3.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 Zasiłki pielęgnacyjne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165.996,00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4.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 Świadczenia pielęgnacyjne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305.264,00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1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5.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Dodatek do świadczenia pielęgnacyjnego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0,00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1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6.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 Jednorazowa zapomoga z tytułu urodzenia dziecka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17.000,00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1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7.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 Zasiłek dla opiekuna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0,00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1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8.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Fundusz alimentacyjny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35.900,00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1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9.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Nienależnie pobrane świadczenia rodzinne zwrócone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8.366,00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1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Specjalny zasiłek opiekuńczy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4.960,00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1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Świadczenia rodzicielskie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42.026,00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1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„Złotówka za złotówkę”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6.699,60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1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Świadczenie wychowawcze 500+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2.928.017,00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1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„Za życiem”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0,00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146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 </a:t>
                      </a:r>
                      <a:endParaRPr lang="pl-PL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 Suma wydatków na świadczenia rodzinne </a:t>
                      </a:r>
                      <a:endParaRPr lang="pl-PL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3.889.840,60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6208713" y="2195513"/>
            <a:ext cx="0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6208713" y="2195513"/>
            <a:ext cx="0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pl-PL" sz="5300" b="1" dirty="0" smtClean="0">
                <a:solidFill>
                  <a:schemeClr val="tx2"/>
                </a:solidFill>
              </a:rPr>
              <a:t>Informacja o realizacji upoważnień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 algn="ctr">
              <a:buNone/>
            </a:pPr>
            <a:r>
              <a:rPr lang="pl-PL" dirty="0" smtClean="0"/>
              <a:t>W </a:t>
            </a:r>
            <a:r>
              <a:rPr lang="pl-PL" dirty="0"/>
              <a:t>roku </a:t>
            </a:r>
            <a:r>
              <a:rPr lang="pl-PL" dirty="0" smtClean="0"/>
              <a:t>2020r</a:t>
            </a:r>
            <a:r>
              <a:rPr lang="pl-PL" dirty="0"/>
              <a:t>. upoważnienia udzielone </a:t>
            </a:r>
            <a:r>
              <a:rPr lang="pl-PL" dirty="0" smtClean="0"/>
              <a:t>Wójtowi przez </a:t>
            </a:r>
            <a:r>
              <a:rPr lang="pl-PL" dirty="0"/>
              <a:t>Radę Gminy Kawęczyn wyrażone w Uchwale Nr </a:t>
            </a:r>
            <a:r>
              <a:rPr lang="pl-PL" dirty="0" smtClean="0"/>
              <a:t>XV/128/2019 </a:t>
            </a:r>
            <a:r>
              <a:rPr lang="pl-PL" dirty="0"/>
              <a:t>Rady Gminy Kawęczyn z dnia </a:t>
            </a:r>
            <a:r>
              <a:rPr lang="pl-PL" dirty="0" smtClean="0"/>
              <a:t>30</a:t>
            </a:r>
            <a:r>
              <a:rPr lang="pl-PL" dirty="0" smtClean="0"/>
              <a:t>.12.2019r</a:t>
            </a:r>
            <a:r>
              <a:rPr lang="pl-PL" dirty="0"/>
              <a:t>. realizowane były zgodnie z postanowieniami tej uchwały </a:t>
            </a:r>
            <a:endParaRPr lang="pl-PL" dirty="0" smtClean="0"/>
          </a:p>
          <a:p>
            <a:pPr algn="ctr">
              <a:buNone/>
            </a:pPr>
            <a:r>
              <a:rPr lang="pl-PL" dirty="0" smtClean="0"/>
              <a:t>z </a:t>
            </a:r>
            <a:r>
              <a:rPr lang="pl-PL" dirty="0"/>
              <a:t>zmianami podjętymi </a:t>
            </a:r>
            <a:endParaRPr lang="pl-PL" dirty="0" smtClean="0"/>
          </a:p>
          <a:p>
            <a:pPr algn="ctr">
              <a:buNone/>
            </a:pPr>
            <a:r>
              <a:rPr lang="pl-PL" dirty="0" smtClean="0"/>
              <a:t>w </a:t>
            </a:r>
            <a:r>
              <a:rPr lang="pl-PL" dirty="0"/>
              <a:t>okresie od </a:t>
            </a:r>
            <a:r>
              <a:rPr lang="pl-PL" dirty="0" smtClean="0"/>
              <a:t>01.01.2020 </a:t>
            </a:r>
            <a:r>
              <a:rPr lang="pl-PL" dirty="0"/>
              <a:t>do </a:t>
            </a:r>
            <a:r>
              <a:rPr lang="pl-PL" dirty="0" smtClean="0"/>
              <a:t>30.06.2020r</a:t>
            </a:r>
            <a:r>
              <a:rPr lang="pl-PL" dirty="0" smtClean="0"/>
              <a:t>.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83188"/>
          </a:xfrm>
        </p:spPr>
        <p:txBody>
          <a:bodyPr>
            <a:normAutofit/>
          </a:bodyPr>
          <a:lstStyle/>
          <a:p>
            <a:r>
              <a:rPr lang="pl-PL" sz="5400" b="1" i="1" dirty="0" smtClean="0">
                <a:solidFill>
                  <a:srgbClr val="0070C0"/>
                </a:solidFill>
              </a:rPr>
              <a:t>Dziękuję za uwagę</a:t>
            </a:r>
            <a:endParaRPr lang="pl-PL" sz="54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l-PL" b="1" dirty="0"/>
              <a:t>Zmiany budżetowe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214282" y="1285860"/>
            <a:ext cx="8472518" cy="4840303"/>
          </a:xfrm>
        </p:spPr>
        <p:txBody>
          <a:bodyPr/>
          <a:lstStyle/>
          <a:p>
            <a:r>
              <a:rPr lang="pl-PL" dirty="0"/>
              <a:t>W </a:t>
            </a:r>
            <a:r>
              <a:rPr lang="pl-PL" dirty="0" smtClean="0"/>
              <a:t>2020 </a:t>
            </a:r>
            <a:r>
              <a:rPr lang="pl-PL" dirty="0"/>
              <a:t>roku dokonano zmian w ramach planu dochodów i </a:t>
            </a:r>
            <a:r>
              <a:rPr lang="pl-PL" dirty="0" smtClean="0"/>
              <a:t>wydatków. Zmian w planie dokonywano na mocy uchwał Rady Gminy i wg udzielonego uchwałą budżetową upoważnienia Wójtowi Gminy Kawęczyn Zarządzeniami. W roku </a:t>
            </a:r>
            <a:r>
              <a:rPr lang="pl-PL" dirty="0" smtClean="0"/>
              <a:t>2020 </a:t>
            </a:r>
            <a:r>
              <a:rPr lang="pl-PL" dirty="0" smtClean="0"/>
              <a:t>podjęto ogółem </a:t>
            </a:r>
            <a:r>
              <a:rPr lang="pl-PL" b="1" dirty="0" smtClean="0"/>
              <a:t>5 </a:t>
            </a:r>
            <a:r>
              <a:rPr lang="pl-PL" b="1" dirty="0" smtClean="0"/>
              <a:t>Uchwał Rady Gminy </a:t>
            </a:r>
            <a:r>
              <a:rPr lang="pl-PL" dirty="0" smtClean="0"/>
              <a:t>zmieniających budżet oraz wydano </a:t>
            </a:r>
            <a:r>
              <a:rPr lang="pl-PL" b="1" dirty="0" smtClean="0"/>
              <a:t>5 Zarządzeń </a:t>
            </a:r>
            <a:r>
              <a:rPr lang="pl-PL" b="1" dirty="0" smtClean="0"/>
              <a:t>Wójta Gminy </a:t>
            </a:r>
            <a:r>
              <a:rPr lang="pl-PL" dirty="0" smtClean="0"/>
              <a:t>w sprawie zmian w planie dochodów i wydatków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Struktura wykonanych dochodów budżetowych</a:t>
            </a:r>
            <a:endParaRPr lang="pl-PL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443098"/>
              </p:ext>
            </p:extLst>
          </p:nvPr>
        </p:nvGraphicFramePr>
        <p:xfrm>
          <a:off x="465138" y="1881188"/>
          <a:ext cx="7569200" cy="371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8499245" imgH="4172984" progId="Word.Document.12">
                  <p:embed/>
                </p:oleObj>
              </mc:Choice>
              <mc:Fallback>
                <p:oleObj name="Document" r:id="rId4" imgW="8499245" imgH="4172984" progId="Word.Document.12">
                  <p:embed/>
                  <p:pic>
                    <p:nvPicPr>
                      <p:cNvPr id="0" name="Symbol zastępczy zawartości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8" y="1881188"/>
                        <a:ext cx="7569200" cy="3716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Dochody roku </a:t>
            </a: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2020</a:t>
            </a:r>
            <a:endParaRPr lang="pl-PL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1" name="Symbol zastępczy zawartości 10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7333822"/>
              </p:ext>
            </p:extLst>
          </p:nvPr>
        </p:nvGraphicFramePr>
        <p:xfrm>
          <a:off x="269875" y="1157288"/>
          <a:ext cx="8394700" cy="517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Document" r:id="rId3" imgW="9227164" imgH="5690466" progId="Word.Document.12">
                  <p:embed/>
                </p:oleObj>
              </mc:Choice>
              <mc:Fallback>
                <p:oleObj name="Document" r:id="rId3" imgW="9227164" imgH="5690466" progId="Word.Document.12">
                  <p:embed/>
                  <p:pic>
                    <p:nvPicPr>
                      <p:cNvPr id="0" name="Symbol zastępczy zawartości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5" y="1157288"/>
                        <a:ext cx="8394700" cy="5178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Wydatki </a:t>
            </a: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budżetu 2020</a:t>
            </a:r>
            <a:endParaRPr lang="pl-PL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Symbol zastępczy zawartości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91776"/>
              </p:ext>
            </p:extLst>
          </p:nvPr>
        </p:nvGraphicFramePr>
        <p:xfrm>
          <a:off x="330200" y="1247775"/>
          <a:ext cx="8154988" cy="508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Document" r:id="rId3" imgW="8967915" imgH="5598213" progId="Word.Document.12">
                  <p:embed/>
                </p:oleObj>
              </mc:Choice>
              <mc:Fallback>
                <p:oleObj name="Document" r:id="rId3" imgW="8967915" imgH="5598213" progId="Word.Document.12">
                  <p:embed/>
                  <p:pic>
                    <p:nvPicPr>
                      <p:cNvPr id="0" name="Symbol zastępczy zawartości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1247775"/>
                        <a:ext cx="8154988" cy="5089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Wydatki majątkowe</a:t>
            </a:r>
            <a:endParaRPr lang="pl-P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8286339"/>
              </p:ext>
            </p:extLst>
          </p:nvPr>
        </p:nvGraphicFramePr>
        <p:xfrm>
          <a:off x="827583" y="1071548"/>
          <a:ext cx="7704855" cy="5035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7271"/>
                <a:gridCol w="754321"/>
                <a:gridCol w="725004"/>
                <a:gridCol w="3516470"/>
                <a:gridCol w="1128312"/>
                <a:gridCol w="1173477"/>
              </a:tblGrid>
              <a:tr h="2282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 dirty="0">
                          <a:effectLst/>
                        </a:rPr>
                        <a:t>lp.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 dirty="0">
                          <a:effectLst/>
                        </a:rPr>
                        <a:t>rozdział 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paragraf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nazwa zadania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kwota 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wykonanie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2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1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 dirty="0">
                          <a:effectLst/>
                        </a:rPr>
                        <a:t>01010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 dirty="0">
                          <a:effectLst/>
                        </a:rPr>
                        <a:t>6050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Przebudowa sieci wodociągowej Kowale Pań. ok. 450 mb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100 000,00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0,00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2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2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01010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 dirty="0">
                          <a:effectLst/>
                        </a:rPr>
                        <a:t>6050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Budowa siei wodociągowej do PSZOK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100 000,00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W trakcie realizacji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3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01010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 dirty="0">
                          <a:effectLst/>
                        </a:rPr>
                        <a:t>6230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 dirty="0">
                          <a:effectLst/>
                        </a:rPr>
                        <a:t>Dofinansowanie budowy studni głębinowych dla osób fizycznych 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2 000,00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Złożono wniosek 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4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01010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6050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 dirty="0">
                          <a:effectLst/>
                        </a:rPr>
                        <a:t>Budowa sieci wodociągowej Kawęczyn Zosinów - Kawęczyn Centrum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27 000,00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0,00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2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5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01010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6050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 dirty="0">
                          <a:effectLst/>
                        </a:rPr>
                        <a:t>Budowa sieci wodociągowej Marianów Kol. 200 </a:t>
                      </a:r>
                      <a:r>
                        <a:rPr lang="pl-PL" sz="600" dirty="0" err="1">
                          <a:effectLst/>
                        </a:rPr>
                        <a:t>mb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20 000,00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0,00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6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6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60013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6300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 dirty="0">
                          <a:effectLst/>
                        </a:rPr>
                        <a:t>Dofinansowanie inwestycji drogi wojewódzkiej - ciąg pieszo rowerowy Głuchów - Tokary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50 000,00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5000,00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1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7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60014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6300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 dirty="0">
                          <a:effectLst/>
                        </a:rPr>
                        <a:t>Dofinansowanie inwestycji powiatowych w zakresie budowy i remontów dróg powiatowych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66 000,00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37.458,78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2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8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60016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6050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 dirty="0">
                          <a:effectLst/>
                        </a:rPr>
                        <a:t>Przebudowa chodnika w m. Kawęczyn (od banku w kierunku działek)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65 000,00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W trakcie realizacji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2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9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60016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6050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 dirty="0">
                          <a:effectLst/>
                        </a:rPr>
                        <a:t>Bodowa drogi </a:t>
                      </a:r>
                      <a:r>
                        <a:rPr lang="pl-PL" sz="600" dirty="0" err="1">
                          <a:effectLst/>
                        </a:rPr>
                        <a:t>Ciemień</a:t>
                      </a:r>
                      <a:r>
                        <a:rPr lang="pl-PL" sz="600" dirty="0">
                          <a:effectLst/>
                        </a:rPr>
                        <a:t> 800 </a:t>
                      </a:r>
                      <a:r>
                        <a:rPr lang="pl-PL" sz="600" dirty="0" err="1">
                          <a:effectLst/>
                        </a:rPr>
                        <a:t>mb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290 000,00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W trakcie realizacji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2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10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60016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6050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 dirty="0">
                          <a:effectLst/>
                        </a:rPr>
                        <a:t>Bodowa drogi Żdżary 800 </a:t>
                      </a:r>
                      <a:r>
                        <a:rPr lang="pl-PL" sz="600" dirty="0" err="1">
                          <a:effectLst/>
                        </a:rPr>
                        <a:t>mb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330 000,00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W trakcie realizacji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2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11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60016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6050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 dirty="0">
                          <a:effectLst/>
                        </a:rPr>
                        <a:t>Remont generalny drogi wewnętrznej w miejscowości Milejów (budowa nakładki drogi)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600" dirty="0">
                          <a:effectLst/>
                        </a:rPr>
                        <a:t>230 000,00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W trakcie realizacji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2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12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60016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6050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Nowe inwestycje drogowe dokumentacje projekty techniczne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600" dirty="0">
                          <a:effectLst/>
                        </a:rPr>
                        <a:t>25 000,00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W trakcie realizacji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4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13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70005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6060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Zakup działki na cele rekreacyjno - sportowej  w miejscowości Leśnictwo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600" dirty="0">
                          <a:effectLst/>
                        </a:rPr>
                        <a:t>11 000,00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W trakcie realizacji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8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14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70005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6060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Zakup działki pod świetlicę wiejską  w miejscowości Dziewiątka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600" dirty="0">
                          <a:effectLst/>
                        </a:rPr>
                        <a:t>13 000,00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W trakcie realizacji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8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15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70005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6060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Zakup działki na cele rekreacyjno - sportowej  w miejscowości Marcinów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600" dirty="0">
                          <a:effectLst/>
                        </a:rPr>
                        <a:t>4 000,00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W trakcie realizacji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16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70005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6060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Wykup gruntów na poszerzenie drogi gminnej Kawęczyn Tartak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600" dirty="0">
                          <a:effectLst/>
                        </a:rPr>
                        <a:t>75 000,00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 dirty="0">
                          <a:effectLst/>
                        </a:rPr>
                        <a:t>W trakcie realizacji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2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17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70005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6060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Wykup gruntów na poszerzenie drogi gminnej Kawęczyn Dz. "GS" Dz. Nr 133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15 000,00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 dirty="0">
                          <a:effectLst/>
                        </a:rPr>
                        <a:t>W trakcie realizacji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2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18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70005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6060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Wykup gruntów pozostałych - poszerzanie dróg gminnych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50 000,00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 dirty="0">
                          <a:effectLst/>
                        </a:rPr>
                        <a:t>W trakcie realizacji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2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19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75023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6060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Zakupy inwestycyjne - sprzęt UG 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43 300,00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 dirty="0">
                          <a:effectLst/>
                        </a:rPr>
                        <a:t>0,00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2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20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75412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6230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Dofinansowanie zakupu  samochodu bojowego GCBA dla jednostki OSP Kowale Pańskie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65 000,00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 dirty="0">
                          <a:effectLst/>
                        </a:rPr>
                        <a:t>0,00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2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21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85111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6300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Dofinansowanie zakupu tomografu komputerowego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</a:rPr>
                        <a:t>85 000,00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600" dirty="0">
                          <a:effectLst/>
                        </a:rPr>
                        <a:t>Podpisywanie umowy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3936" marR="2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750228"/>
              </p:ext>
            </p:extLst>
          </p:nvPr>
        </p:nvGraphicFramePr>
        <p:xfrm>
          <a:off x="395535" y="332661"/>
          <a:ext cx="8208914" cy="57934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3915"/>
                <a:gridCol w="803670"/>
                <a:gridCol w="772435"/>
                <a:gridCol w="3746519"/>
                <a:gridCol w="1202128"/>
                <a:gridCol w="1250247"/>
              </a:tblGrid>
              <a:tr h="2298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 dirty="0">
                          <a:effectLst/>
                        </a:rPr>
                        <a:t>22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 dirty="0">
                          <a:effectLst/>
                        </a:rPr>
                        <a:t>85111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6300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Dofinansowanie zakupu respiratora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4 000,00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4 000,00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3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23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 dirty="0">
                          <a:effectLst/>
                        </a:rPr>
                        <a:t>85203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 dirty="0">
                          <a:effectLst/>
                        </a:rPr>
                        <a:t>6059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Dzienny Dom Pobytu dla osób starszych w Tokarach Pierwszych - adaptacja pomieszczeń, modernizacja i rozbudowa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100 000,00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0,00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9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24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85505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 dirty="0">
                          <a:effectLst/>
                        </a:rPr>
                        <a:t>6057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 dirty="0">
                          <a:effectLst/>
                        </a:rPr>
                        <a:t>Budowa Żłobka w Kawęczynie (Gmina Kawęczyn dba o najmłodszych mieszkańców)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1 736 870,00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W trakcie realizacji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8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25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85505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6059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 dirty="0">
                          <a:effectLst/>
                        </a:rPr>
                        <a:t>Budowa Żłobka w Kawęczynie (Gmina Kawęczyn dba o najmłodszych mieszkańców)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2 160 000,00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151.387,14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8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26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90002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6057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 dirty="0">
                          <a:effectLst/>
                        </a:rPr>
                        <a:t>Budowa Punktu Selektywnej Zbiórki Odpadów Komunalnych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368 000,00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29.750,00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5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27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90002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6059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 dirty="0">
                          <a:effectLst/>
                        </a:rPr>
                        <a:t>Budowa Punktu Selektywnej Zbiórki Odpadów Komunalnych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310 000,00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29.184,00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0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28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90015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6050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 dirty="0">
                          <a:effectLst/>
                        </a:rPr>
                        <a:t>Budowa Oświetlenia ulicznego - Tokary - Pacht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21 000,00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20.949,00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8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29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90015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6050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 dirty="0">
                          <a:effectLst/>
                        </a:rPr>
                        <a:t>Budowa Oświetlenia ulicznego - w Gminie Kawęczyn wymiana na LED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25 000,00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25.000,00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30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90095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6050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 dirty="0">
                          <a:effectLst/>
                        </a:rPr>
                        <a:t>Budowa altany rekreacyjnej w Miejscowości Chocim - III etap w tym: wykonanie tynków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4 000,00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W trakcie realizacji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31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90095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6050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 dirty="0">
                          <a:effectLst/>
                        </a:rPr>
                        <a:t>Budowa altany rekreacyjnej w Miejscowości Chocim - III etap w tym: zagospodarowanie placu wokół altany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6 000,00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W trakcie realizacji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3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32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90095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6050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 dirty="0">
                          <a:effectLst/>
                        </a:rPr>
                        <a:t>Zagospodarowanie placu </a:t>
                      </a:r>
                      <a:r>
                        <a:rPr lang="pl-PL" sz="500" dirty="0" err="1">
                          <a:effectLst/>
                        </a:rPr>
                        <a:t>rekreacyjno</a:t>
                      </a:r>
                      <a:r>
                        <a:rPr lang="pl-PL" sz="500" dirty="0">
                          <a:effectLst/>
                        </a:rPr>
                        <a:t> sportowego w Będziechowie - przyłącze energetyczne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3 800,00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W trakcie realizacji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33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90095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6050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 dirty="0">
                          <a:effectLst/>
                        </a:rPr>
                        <a:t>Zagospodarowanie placu </a:t>
                      </a:r>
                      <a:r>
                        <a:rPr lang="pl-PL" sz="500" dirty="0" err="1">
                          <a:effectLst/>
                        </a:rPr>
                        <a:t>rekreacyjno</a:t>
                      </a:r>
                      <a:r>
                        <a:rPr lang="pl-PL" sz="500" dirty="0">
                          <a:effectLst/>
                        </a:rPr>
                        <a:t> sportowego w Ciemieniu - dokumentacja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4 000,00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W trakcie realizacji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34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90095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6050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 dirty="0">
                          <a:effectLst/>
                        </a:rPr>
                        <a:t>Zagospodarowanie placu </a:t>
                      </a:r>
                      <a:r>
                        <a:rPr lang="pl-PL" sz="500" dirty="0" err="1">
                          <a:effectLst/>
                        </a:rPr>
                        <a:t>rekreacyjno</a:t>
                      </a:r>
                      <a:r>
                        <a:rPr lang="pl-PL" sz="500" dirty="0">
                          <a:effectLst/>
                        </a:rPr>
                        <a:t> sportowego w Ciemieniu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500" dirty="0">
                          <a:effectLst/>
                        </a:rPr>
                        <a:t>20 000,00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W trakcie realizacji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8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35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90095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6050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 dirty="0">
                          <a:effectLst/>
                        </a:rPr>
                        <a:t>Opracowanie dokumentacji projektowo-</a:t>
                      </a:r>
                      <a:r>
                        <a:rPr lang="pl-PL" sz="500" dirty="0" err="1">
                          <a:effectLst/>
                        </a:rPr>
                        <a:t>kossztorysowej</a:t>
                      </a:r>
                      <a:r>
                        <a:rPr lang="pl-PL" sz="500" dirty="0">
                          <a:effectLst/>
                        </a:rPr>
                        <a:t> na Plac Zabaw w Dzierzbotkach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500" dirty="0">
                          <a:effectLst/>
                        </a:rPr>
                        <a:t>3 500,00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W trakcie realizacji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8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36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90095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6050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Zagospodarowanie placu Zabaw w Dzierzbotkach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500" dirty="0">
                          <a:effectLst/>
                        </a:rPr>
                        <a:t>8 700,00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W trakcie realizacji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8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37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90095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6050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Zagospodarowanie placu rekreacyjno sportowego w Głuchowie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500" dirty="0">
                          <a:effectLst/>
                        </a:rPr>
                        <a:t>20 000,00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W trakcie realizacji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3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38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90095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6050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Zagospodarowanie placu rekreacyjno - sportowego w sołectwie Kowale Pańskie kol. (sołectwo Kowale Pańskie)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500" dirty="0">
                          <a:effectLst/>
                        </a:rPr>
                        <a:t>4 500,00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W trakcie realizacji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8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39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90095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6050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Budowa altany rekreacyjnej - zakup materiałów - sołectwo Marcjanów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500" dirty="0">
                          <a:effectLst/>
                        </a:rPr>
                        <a:t>19 970,31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W trakcie realizacji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8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40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90095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6050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Zakup części ogrodzenia na działkę sołecką Stanisława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500" dirty="0">
                          <a:effectLst/>
                        </a:rPr>
                        <a:t>3 000,00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W trakcie realizacji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8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41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90095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6050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Zagospodarowanie placu rekreacyjno - sportowego w sołectwie Kowale Pańskie kol. 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500" dirty="0">
                          <a:effectLst/>
                        </a:rPr>
                        <a:t>24 752,20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12.208,66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8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42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90095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6050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Ogrodzenie działki Marianów Kolonia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500" dirty="0">
                          <a:effectLst/>
                        </a:rPr>
                        <a:t>12 000,00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 dirty="0">
                          <a:effectLst/>
                        </a:rPr>
                        <a:t>W trakcie realizacji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8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43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92109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6050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Termomodernizacja świetlicy wiejskiej w Wojciechowie                  zakup materiałów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13 000,00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 dirty="0">
                          <a:effectLst/>
                        </a:rPr>
                        <a:t>W trakcie realizacji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8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44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92605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6050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Budowa zaplecza szatniowego wraz z urządzeniami i infrastrukturą towarzyszącą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</a:rPr>
                        <a:t>260 000,00</a:t>
                      </a:r>
                      <a:endParaRPr lang="pl-PL" sz="6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500" dirty="0">
                          <a:effectLst/>
                        </a:rPr>
                        <a:t>17.430,00</a:t>
                      </a:r>
                      <a:endParaRPr lang="pl-PL" sz="6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0945" marR="209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2858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rgbClr val="7030A0"/>
                </a:solidFill>
              </a:rPr>
              <a:t>Udzielone dotacje z budżetu gminy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1600" b="1" dirty="0">
                <a:latin typeface="Trebuchet MS" pitchFamily="34" charset="0"/>
              </a:rPr>
              <a:t>Wszystkie ww. zadania własne przekazane do realizacji stowarzyszeniom, </a:t>
            </a:r>
            <a:r>
              <a:rPr lang="pl-PL" sz="1600" b="1" dirty="0" smtClean="0">
                <a:latin typeface="Trebuchet MS" pitchFamily="34" charset="0"/>
              </a:rPr>
              <a:t>zostały zrealizowane </a:t>
            </a:r>
            <a:r>
              <a:rPr lang="pl-PL" sz="1600" b="1" dirty="0">
                <a:latin typeface="Trebuchet MS" pitchFamily="34" charset="0"/>
              </a:rPr>
              <a:t>zgodnie z obowiązującymi przepisami prawa </a:t>
            </a:r>
            <a:r>
              <a:rPr lang="pl-PL" sz="1600" b="1" dirty="0" smtClean="0">
                <a:latin typeface="Trebuchet MS" pitchFamily="34" charset="0"/>
              </a:rPr>
              <a:t>w </a:t>
            </a:r>
            <a:r>
              <a:rPr lang="pl-PL" sz="1600" b="1" dirty="0">
                <a:latin typeface="Trebuchet MS" pitchFamily="34" charset="0"/>
              </a:rPr>
              <a:t>tym </a:t>
            </a:r>
            <a:r>
              <a:rPr lang="pl-PL" sz="1600" b="1" dirty="0" smtClean="0">
                <a:latin typeface="Trebuchet MS" pitchFamily="34" charset="0"/>
              </a:rPr>
              <a:t>zakresie i zgodnie </a:t>
            </a:r>
            <a:r>
              <a:rPr lang="pl-PL" sz="1600" b="1" dirty="0">
                <a:latin typeface="Trebuchet MS" pitchFamily="34" charset="0"/>
              </a:rPr>
              <a:t>z zawartymi umowami podpisanymi ze stowarzyszeniami wyłonionymi w konkursach.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endParaRPr lang="pl-PL" dirty="0" smtClean="0"/>
          </a:p>
          <a:p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297304"/>
              </p:ext>
            </p:extLst>
          </p:nvPr>
        </p:nvGraphicFramePr>
        <p:xfrm>
          <a:off x="539553" y="2533491"/>
          <a:ext cx="8147248" cy="39198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5319"/>
                <a:gridCol w="444311"/>
                <a:gridCol w="662568"/>
                <a:gridCol w="444311"/>
                <a:gridCol w="774035"/>
                <a:gridCol w="888620"/>
                <a:gridCol w="3828084"/>
              </a:tblGrid>
              <a:tr h="4163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Typ dotowanych jednostek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Dział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Rozdział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§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Kwota dotacji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Wykonanie dotacji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Nazwa zadania / Komentarz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1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2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3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4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5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6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7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1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u="sng">
                          <a:effectLst/>
                        </a:rPr>
                        <a:t>Dotacje dla jednostek z sektora finansów publicznych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u="sng">
                          <a:effectLst/>
                        </a:rPr>
                        <a:t> 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u="sng" dirty="0">
                          <a:effectLst/>
                        </a:rPr>
                        <a:t> 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u="sng" dirty="0">
                          <a:effectLst/>
                        </a:rPr>
                        <a:t> 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50" u="sng" dirty="0">
                          <a:effectLst/>
                        </a:rPr>
                        <a:t>328.000,00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u="sng" dirty="0">
                          <a:effectLst/>
                        </a:rPr>
                        <a:t> 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u="sng">
                          <a:effectLst/>
                        </a:rPr>
                        <a:t> 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1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 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600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60013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6300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50.000,00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50.000,00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Pomoc finansowa dla Województwa Wielkopolskiego na dofinansowanie prac budowlanych na drodze wojewódzkiej nr 471 w miejscowości Głuchów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1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 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600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60014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6300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66.000,00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37.458,78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Pomoc finansowa dla Powiatu Tureckiego na realizację zadania w zakresie budowy i remontu dróg powiatowych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1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 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851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85111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6300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4.000,00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4.000,00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Pomoc finansowa dla Powiatu Tureckiego na realizację zadania w zakresie zakupu respiratora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1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 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851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85111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6300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85.000,00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0,00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Pomoc finansowa dla Powiatu Tureckiego na realizację zadania w zakresie zakupu tomografu komputerowego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1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 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921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92116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2480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123.000,00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61.500,00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Dotacja dla samorządowej instytucji kultury - Biblioteki Gminnej w Kowalach Pańskich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236589"/>
              </p:ext>
            </p:extLst>
          </p:nvPr>
        </p:nvGraphicFramePr>
        <p:xfrm>
          <a:off x="683568" y="548680"/>
          <a:ext cx="7992888" cy="576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4378"/>
                <a:gridCol w="435893"/>
                <a:gridCol w="650014"/>
                <a:gridCol w="435893"/>
                <a:gridCol w="759370"/>
                <a:gridCol w="871784"/>
                <a:gridCol w="3755556"/>
              </a:tblGrid>
              <a:tr h="82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u="sng" dirty="0">
                          <a:effectLst/>
                        </a:rPr>
                        <a:t>Dotacje dla jednostek spoza sektora finansów publicznych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u="sng" dirty="0">
                          <a:effectLst/>
                        </a:rPr>
                        <a:t> 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u="sng" dirty="0">
                          <a:effectLst/>
                        </a:rPr>
                        <a:t> 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u="sng" dirty="0">
                          <a:effectLst/>
                        </a:rPr>
                        <a:t> 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50" u="sng" dirty="0">
                          <a:effectLst/>
                        </a:rPr>
                        <a:t>285.369,00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u="sng">
                          <a:effectLst/>
                        </a:rPr>
                        <a:t> 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u="sng">
                          <a:effectLst/>
                        </a:rPr>
                        <a:t> 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1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 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010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01008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2830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10.000,00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0,00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Dotacja na dofinansowanie zadań bieżących Powiatowego Związku Spółek Wodnych realizowanych na terenie Gminy Kawęczyn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1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 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010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01010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6230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2.000,00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0,00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Dofinansowanie budowy studni głębinowych dla osób fizycznych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 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754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75412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2820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48.869,00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48.869,00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Dofinansowanie utrzymania gotowości bojowej jednostek Ochotniczych Straży Pożarnych przynależnych organizacyjnie do Gminy Kawęczyn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 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754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75412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6230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65.000,00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0,00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Dofinansowanie zakupu samochodu bojowego GCBA dla jednostki OSP Kowale Pańskie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0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 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854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85415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2360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3.000,00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3.000,00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Pomoc materialna dla uczniów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 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854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85495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2360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3.000,00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0,00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Edukacja dzieci i młodzieży w zakresie tematyki ochrony  zdrowia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 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921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92109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2360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38.000,00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30.000,00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Upowszechnianie kultury muzycznej w Gminie Kawęczyn poprzez wspieranie działalności Orkiestry Dętej przy Ochotniczej Straży Pożarnej w Tokarach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 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921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92109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2360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5.000,00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0,00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Podtrzymywanie i upowszechnianie tradycji narodowej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6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 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921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92109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2360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3.500,00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0,00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Zorganizowanie czasu wolnego dla emerytów z terenu gminy Kawęczyn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9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 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921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92120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2720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10.000,00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0,00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Dotacje celowe z budżetu na finansowanie lub dofinansowanie prac remontowych i konserwatorskich obiektów zabytkowych przekazanym jednostka niezaliczanym do sektora finansów publicznych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 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926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92605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2360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97.000,00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</a:rPr>
                        <a:t>84.500,00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Realizacja zadań w zakresie kultury fizycznej i sportu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1392</Words>
  <Application>Microsoft Office PowerPoint</Application>
  <PresentationFormat>Pokaz na ekranie (4:3)</PresentationFormat>
  <Paragraphs>574</Paragraphs>
  <Slides>16</Slides>
  <Notes>1</Notes>
  <HiddenSlides>0</HiddenSlides>
  <MMClips>0</MMClips>
  <ScaleCrop>false</ScaleCrop>
  <HeadingPairs>
    <vt:vector size="8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16</vt:i4>
      </vt:variant>
    </vt:vector>
  </HeadingPairs>
  <TitlesOfParts>
    <vt:vector size="25" baseType="lpstr">
      <vt:lpstr>Arial</vt:lpstr>
      <vt:lpstr>Arial Black</vt:lpstr>
      <vt:lpstr>Calibri</vt:lpstr>
      <vt:lpstr>Lucida Sans Unicode</vt:lpstr>
      <vt:lpstr>Times New Roman</vt:lpstr>
      <vt:lpstr>Trebuchet MS</vt:lpstr>
      <vt:lpstr>Motyw pakietu Office</vt:lpstr>
      <vt:lpstr>Microsoft Word Document</vt:lpstr>
      <vt:lpstr>Dokument</vt:lpstr>
      <vt:lpstr>SPRAWOZDANIE Z WYKONANIA BUDŻETU  GMINY KAWĘCZYN za I półrocze 2020 roku   sierpień 2020</vt:lpstr>
      <vt:lpstr>Zmiany budżetowe </vt:lpstr>
      <vt:lpstr>Struktura wykonanych dochodów budżetowych</vt:lpstr>
      <vt:lpstr>Dochody roku 2020</vt:lpstr>
      <vt:lpstr>Wydatki budżetu 2020</vt:lpstr>
      <vt:lpstr>Wydatki majątkowe</vt:lpstr>
      <vt:lpstr>Prezentacja programu PowerPoint</vt:lpstr>
      <vt:lpstr>Udzielone dotacje z budżetu gminy  Wszystkie ww. zadania własne przekazane do realizacji stowarzyszeniom, zostały zrealizowane zgodnie z obowiązującymi przepisami prawa w tym zakresie i zgodnie z zawartymi umowami podpisanymi ze stowarzyszeniami wyłonionymi w konkursach.  </vt:lpstr>
      <vt:lpstr>Prezentacja programu PowerPoint</vt:lpstr>
      <vt:lpstr>Zobowiązania kredytowe  i koszty odsetek </vt:lpstr>
      <vt:lpstr>Pomoc socjalna</vt:lpstr>
      <vt:lpstr>Powody przyznawania pomocy socjalnej</vt:lpstr>
      <vt:lpstr>Udzielone świadczenia</vt:lpstr>
      <vt:lpstr>Świadczenia rodzinne</vt:lpstr>
      <vt:lpstr>Informacja o realizacji upoważnień </vt:lpstr>
      <vt:lpstr>Dziękuję za uwagę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SPRAWOZDANIE Z WYKONANIA BUDŻETU  GMINY KAWĘCZYN za 2019 rok   Marzec 2020</dc:title>
  <dc:creator>User</dc:creator>
  <cp:lastModifiedBy>Edyta Balcerzak</cp:lastModifiedBy>
  <cp:revision>26</cp:revision>
  <cp:lastPrinted>2020-09-10T06:39:44Z</cp:lastPrinted>
  <dcterms:created xsi:type="dcterms:W3CDTF">2020-07-09T18:42:20Z</dcterms:created>
  <dcterms:modified xsi:type="dcterms:W3CDTF">2020-09-10T06:42:09Z</dcterms:modified>
</cp:coreProperties>
</file>