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Dochody</c:v>
                </c:pt>
              </c:strCache>
            </c:strRef>
          </c:tx>
          <c:invertIfNegative val="0"/>
          <c:dLbls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PIT</c:v>
                </c:pt>
                <c:pt idx="1">
                  <c:v>Subwencja</c:v>
                </c:pt>
                <c:pt idx="2">
                  <c:v>Dotacje</c:v>
                </c:pt>
                <c:pt idx="3">
                  <c:v>Pod. od nier.</c:v>
                </c:pt>
                <c:pt idx="4">
                  <c:v>Opłaty</c:v>
                </c:pt>
                <c:pt idx="5">
                  <c:v>Doch. majątkowe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13620323</c:v>
                </c:pt>
                <c:pt idx="1">
                  <c:v>12981008</c:v>
                </c:pt>
                <c:pt idx="2">
                  <c:v>3360650</c:v>
                </c:pt>
                <c:pt idx="3">
                  <c:v>1800000</c:v>
                </c:pt>
                <c:pt idx="4">
                  <c:v>1350500</c:v>
                </c:pt>
                <c:pt idx="5">
                  <c:v>10522917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E8-4CC5-A4EF-0FDA87D4AA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521472"/>
        <c:axId val="144544128"/>
      </c:barChart>
      <c:catAx>
        <c:axId val="14452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144544128"/>
        <c:crosses val="autoZero"/>
        <c:auto val="1"/>
        <c:lblAlgn val="ctr"/>
        <c:lblOffset val="100"/>
        <c:noMultiLvlLbl val="0"/>
      </c:catAx>
      <c:valAx>
        <c:axId val="144544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144521472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Dochody</c:v>
                </c:pt>
              </c:strCache>
            </c:strRef>
          </c:tx>
          <c:invertIfNegative val="0"/>
          <c:dLbls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Rolnictwo</c:v>
                </c:pt>
                <c:pt idx="1">
                  <c:v>Transport</c:v>
                </c:pt>
                <c:pt idx="2">
                  <c:v>Gosp. mieszk.</c:v>
                </c:pt>
                <c:pt idx="3">
                  <c:v>Administracja</c:v>
                </c:pt>
                <c:pt idx="4">
                  <c:v>Podatki</c:v>
                </c:pt>
                <c:pt idx="5">
                  <c:v>Subwencje</c:v>
                </c:pt>
                <c:pt idx="6">
                  <c:v>Oświata</c:v>
                </c:pt>
                <c:pt idx="7">
                  <c:v>Pomoc</c:v>
                </c:pt>
                <c:pt idx="8">
                  <c:v>Rodzina</c:v>
                </c:pt>
                <c:pt idx="9">
                  <c:v>Gosp. komun.</c:v>
                </c:pt>
                <c:pt idx="10">
                  <c:v>Kultura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510599</c:v>
                </c:pt>
                <c:pt idx="1">
                  <c:v>1611782</c:v>
                </c:pt>
                <c:pt idx="2">
                  <c:v>453612</c:v>
                </c:pt>
                <c:pt idx="3">
                  <c:v>221455</c:v>
                </c:pt>
                <c:pt idx="4">
                  <c:v>16568051</c:v>
                </c:pt>
                <c:pt idx="5">
                  <c:v>12981008</c:v>
                </c:pt>
                <c:pt idx="6">
                  <c:v>247945</c:v>
                </c:pt>
                <c:pt idx="7">
                  <c:v>1481916</c:v>
                </c:pt>
                <c:pt idx="8">
                  <c:v>2883082</c:v>
                </c:pt>
                <c:pt idx="9">
                  <c:v>6241767</c:v>
                </c:pt>
                <c:pt idx="10">
                  <c:v>3528077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05-49CF-A848-2709A4BD2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67776"/>
        <c:axId val="62269696"/>
      </c:barChart>
      <c:catAx>
        <c:axId val="62267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2269696"/>
        <c:crosses val="autoZero"/>
        <c:auto val="1"/>
        <c:lblAlgn val="ctr"/>
        <c:lblOffset val="100"/>
        <c:noMultiLvlLbl val="0"/>
      </c:catAx>
      <c:valAx>
        <c:axId val="62269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2267776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Wydatki</c:v>
                </c:pt>
              </c:strCache>
            </c:strRef>
          </c:tx>
          <c:invertIfNegative val="0"/>
          <c:dLbls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Rolnictwo</c:v>
                </c:pt>
                <c:pt idx="1">
                  <c:v>Transport</c:v>
                </c:pt>
                <c:pt idx="2">
                  <c:v>Gosp. mieszk.</c:v>
                </c:pt>
                <c:pt idx="3">
                  <c:v>Administracja</c:v>
                </c:pt>
                <c:pt idx="4">
                  <c:v>Bezpieczeństwo</c:v>
                </c:pt>
                <c:pt idx="5">
                  <c:v>Oświata</c:v>
                </c:pt>
                <c:pt idx="6">
                  <c:v>Zdrowie</c:v>
                </c:pt>
                <c:pt idx="7">
                  <c:v>Pomoc</c:v>
                </c:pt>
                <c:pt idx="8">
                  <c:v>Rodzina</c:v>
                </c:pt>
                <c:pt idx="9">
                  <c:v>Gosp. komun.</c:v>
                </c:pt>
                <c:pt idx="10">
                  <c:v>Kultura</c:v>
                </c:pt>
                <c:pt idx="11">
                  <c:v>Kultura fiz.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141612</c:v>
                </c:pt>
                <c:pt idx="1">
                  <c:v>6972721</c:v>
                </c:pt>
                <c:pt idx="2">
                  <c:v>373745</c:v>
                </c:pt>
                <c:pt idx="3">
                  <c:v>7080576</c:v>
                </c:pt>
                <c:pt idx="4">
                  <c:v>702140</c:v>
                </c:pt>
                <c:pt idx="5">
                  <c:v>17572234</c:v>
                </c:pt>
                <c:pt idx="6">
                  <c:v>140506</c:v>
                </c:pt>
                <c:pt idx="7">
                  <c:v>2590054</c:v>
                </c:pt>
                <c:pt idx="8">
                  <c:v>3561292</c:v>
                </c:pt>
                <c:pt idx="9">
                  <c:v>8648679</c:v>
                </c:pt>
                <c:pt idx="10">
                  <c:v>4230719</c:v>
                </c:pt>
                <c:pt idx="11">
                  <c:v>315543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3-4A20-9AE4-44152875B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181184"/>
        <c:axId val="63182720"/>
      </c:barChart>
      <c:catAx>
        <c:axId val="63181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182720"/>
        <c:crosses val="autoZero"/>
        <c:auto val="1"/>
        <c:lblAlgn val="ctr"/>
        <c:lblOffset val="100"/>
        <c:noMultiLvlLbl val="0"/>
      </c:catAx>
      <c:valAx>
        <c:axId val="63182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181184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Udział %</c:v>
                </c:pt>
              </c:strCache>
            </c:strRef>
          </c:tx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Inwestycje</c:v>
                </c:pt>
                <c:pt idx="1">
                  <c:v>Oświata</c:v>
                </c:pt>
                <c:pt idx="2">
                  <c:v>Transport</c:v>
                </c:pt>
                <c:pt idx="3">
                  <c:v>Gosp. komunalna</c:v>
                </c:pt>
                <c:pt idx="4">
                  <c:v>Pozostałe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30.556834553182121</c:v>
                </c:pt>
                <c:pt idx="1">
                  <c:v>33.305661748738892</c:v>
                </c:pt>
                <c:pt idx="2">
                  <c:v>13.215797552794276</c:v>
                </c:pt>
                <c:pt idx="3">
                  <c:v>16.392336759652828</c:v>
                </c:pt>
                <c:pt idx="4">
                  <c:v>6.5293693856318793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E3-4B98-B600-E24B6B4F1E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383808"/>
        <c:axId val="63393792"/>
      </c:barChart>
      <c:catAx>
        <c:axId val="63383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393792"/>
        <c:crosses val="autoZero"/>
        <c:auto val="1"/>
        <c:lblAlgn val="ctr"/>
        <c:lblOffset val="100"/>
        <c:noMultiLvlLbl val="0"/>
      </c:catAx>
      <c:valAx>
        <c:axId val="63393792"/>
        <c:scaling>
          <c:orientation val="minMax"/>
          <c:max val="4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383808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Oświata</c:v>
                </c:pt>
              </c:strCache>
            </c:strRef>
          </c:tx>
          <c:invertIfNegative val="0"/>
          <c:dLbls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Szkoły podst.</c:v>
                </c:pt>
                <c:pt idx="1">
                  <c:v>Przedszkola</c:v>
                </c:pt>
                <c:pt idx="2">
                  <c:v>Oddz. przedsz.</c:v>
                </c:pt>
                <c:pt idx="3">
                  <c:v>Dowóz</c:v>
                </c:pt>
                <c:pt idx="4">
                  <c:v>Stołówki</c:v>
                </c:pt>
                <c:pt idx="5">
                  <c:v>Doskon. nauczycieli</c:v>
                </c:pt>
                <c:pt idx="6">
                  <c:v>Pozostałe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11850234</c:v>
                </c:pt>
                <c:pt idx="1">
                  <c:v>1423780</c:v>
                </c:pt>
                <c:pt idx="2">
                  <c:v>1856200</c:v>
                </c:pt>
                <c:pt idx="3">
                  <c:v>1254300</c:v>
                </c:pt>
                <c:pt idx="4">
                  <c:v>532100</c:v>
                </c:pt>
                <c:pt idx="5">
                  <c:v>148920</c:v>
                </c:pt>
                <c:pt idx="6">
                  <c:v>506700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31-42C3-B7D1-5DE283D6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370752"/>
        <c:axId val="63372288"/>
      </c:barChart>
      <c:catAx>
        <c:axId val="63370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372288"/>
        <c:crosses val="autoZero"/>
        <c:auto val="1"/>
        <c:lblAlgn val="ctr"/>
        <c:lblOffset val="100"/>
        <c:noMultiLvlLbl val="0"/>
      </c:catAx>
      <c:valAx>
        <c:axId val="63372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63370752"/>
        <c:crosses val="autoZero"/>
        <c:crossBetween val="between"/>
      </c:valAx>
    </c:plotArea>
    <c:plotVisOnly val="0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Budżet</a:t>
            </a:r>
            <a:r>
              <a:rPr dirty="0"/>
              <a:t> </a:t>
            </a:r>
            <a:r>
              <a:rPr dirty="0" err="1"/>
              <a:t>Gminy</a:t>
            </a:r>
            <a:r>
              <a:rPr dirty="0"/>
              <a:t> </a:t>
            </a:r>
            <a:r>
              <a:rPr dirty="0" err="1"/>
              <a:t>Kawęczyn</a:t>
            </a:r>
            <a:r>
              <a:rPr dirty="0"/>
              <a:t> </a:t>
            </a:r>
            <a:br>
              <a:rPr lang="pl-PL" dirty="0"/>
            </a:br>
            <a:r>
              <a:rPr dirty="0" err="1"/>
              <a:t>na</a:t>
            </a:r>
            <a:r>
              <a:rPr dirty="0"/>
              <a:t> 2026 </a:t>
            </a:r>
            <a:r>
              <a:rPr dirty="0" err="1"/>
              <a:t>rok</a:t>
            </a:r>
            <a:endParaRPr dirty="0"/>
          </a:p>
        </p:txBody>
      </p:sp>
      <p:pic>
        <p:nvPicPr>
          <p:cNvPr id="1026" name="Picture 2" descr="Herb BIP Urzędu Gminy w Kawęczynie">
            <a:extLst>
              <a:ext uri="{FF2B5EF4-FFF2-40B4-BE49-F238E27FC236}">
                <a16:creationId xmlns:a16="http://schemas.microsoft.com/office/drawing/2014/main" id="{1882C47B-5A89-C09C-0621-BBF4E961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297" y="3600451"/>
            <a:ext cx="2762657" cy="307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Najważniejsze inwestycje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Drogi gminne – ok. 5,5 mln zł</a:t>
            </a:r>
          </a:p>
          <a:p>
            <a:r>
              <a:t>OZE – 4,26 mln zł</a:t>
            </a:r>
          </a:p>
          <a:p>
            <a:r>
              <a:t>Dom Kultury w Kawęczynie – 3,53 mln zł</a:t>
            </a:r>
          </a:p>
          <a:p>
            <a:r>
              <a:t>Infrastruktura wod.-kan. – 0,2 mln zł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Wnioski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Budżet rozwojowy</a:t>
            </a:r>
          </a:p>
          <a:p>
            <a:r>
              <a:t>• Wysoki udział inwestycji</a:t>
            </a:r>
          </a:p>
          <a:p>
            <a:r>
              <a:t>• Oświata największą pozycją wydatkową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Dziękuję za uwagę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Prezentacja budżetu Gminy Kawęczyn na 2026 rok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Porządek prezentacji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Podstawowe wielkości budżetu</a:t>
            </a:r>
          </a:p>
          <a:p>
            <a:r>
              <a:t>2. Dochody budżetu</a:t>
            </a:r>
          </a:p>
          <a:p>
            <a:r>
              <a:t>3. Wydatki budżetu</a:t>
            </a:r>
          </a:p>
          <a:p>
            <a:r>
              <a:t>4. Struktura wydatków</a:t>
            </a:r>
          </a:p>
          <a:p>
            <a:r>
              <a:t>5. Oświata</a:t>
            </a:r>
          </a:p>
          <a:p>
            <a:r>
              <a:t>6. Inwestycje</a:t>
            </a:r>
          </a:p>
          <a:p>
            <a:r>
              <a:t>7. Podsumowanie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Podstawowe wielkości budżetu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Dochody: 46 730 344 zł</a:t>
            </a:r>
          </a:p>
          <a:p>
            <a:r>
              <a:t>Wydatki: 52 760 501 zł</a:t>
            </a:r>
          </a:p>
          <a:p>
            <a:r>
              <a:t>Deficyt: 6 030 157 zł</a:t>
            </a:r>
          </a:p>
          <a:p>
            <a:r>
              <a:t>Finansowanie: kredyty i pożyczki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Dochody – główne źródła (zł)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640080" y="1463040"/>
          <a:ext cx="786384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Dochody wg działów (zł)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365760" y="1463040"/>
          <a:ext cx="841248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Wydatki wg działów (zł)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365760" y="1463040"/>
          <a:ext cx="841248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Struktura wydatków budżetu 2026 (%)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731520" y="1463040"/>
          <a:ext cx="768096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Oświata (801) – struktura wydatków (zł)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365760" y="1463040"/>
          <a:ext cx="841248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Deficyt budżetu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Deficyt: 6 030 157 zł</a:t>
            </a:r>
          </a:p>
          <a:p>
            <a:r>
              <a:t>Źródła finansowania:</a:t>
            </a:r>
          </a:p>
          <a:p>
            <a:r>
              <a:t>• kredyty i pożyczki</a:t>
            </a:r>
          </a:p>
          <a:p>
            <a:r>
              <a:t>• wolne środki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179</Words>
  <Application>Microsoft Office PowerPoint</Application>
  <PresentationFormat>Pokaz na ekranie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Budżet Gminy Kawęczyn  na 2026 rok</vt:lpstr>
      <vt:lpstr>Porządek prezentacji</vt:lpstr>
      <vt:lpstr>Podstawowe wielkości budżetu 2026</vt:lpstr>
      <vt:lpstr>Dochody – główne źródła (zł)</vt:lpstr>
      <vt:lpstr>Dochody wg działów (zł)</vt:lpstr>
      <vt:lpstr>Wydatki wg działów (zł)</vt:lpstr>
      <vt:lpstr>Struktura wydatków budżetu 2026 (%)</vt:lpstr>
      <vt:lpstr>Oświata (801) – struktura wydatków (zł)</vt:lpstr>
      <vt:lpstr>Deficyt budżetu</vt:lpstr>
      <vt:lpstr>Najważniejsze inwestycje 2026</vt:lpstr>
      <vt:lpstr>Wnioski</vt:lpstr>
      <vt:lpstr>Dziękuję za uwagę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Budżet Gminy Kawęczyn na 2026 rok</dc:title>
  <dc:creator>User</dc:creator>
  <dc:description>generated using python-pptx</dc:description>
  <cp:lastModifiedBy>UGK UGK</cp:lastModifiedBy>
  <cp:revision>2</cp:revision>
  <dcterms:created xsi:type="dcterms:W3CDTF">2013-01-27T09:14:16Z</dcterms:created>
  <dcterms:modified xsi:type="dcterms:W3CDTF">2025-12-29T22:16:40Z</dcterms:modified>
</cp:coreProperties>
</file>