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22" r:id="rId1"/>
  </p:sldMasterIdLst>
  <p:notesMasterIdLst>
    <p:notesMasterId r:id="rId6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3" r:id="rId16"/>
    <p:sldId id="272" r:id="rId17"/>
    <p:sldId id="274" r:id="rId18"/>
    <p:sldId id="276" r:id="rId19"/>
    <p:sldId id="275" r:id="rId20"/>
    <p:sldId id="277" r:id="rId21"/>
    <p:sldId id="278" r:id="rId22"/>
    <p:sldId id="279" r:id="rId23"/>
    <p:sldId id="280" r:id="rId24"/>
    <p:sldId id="281" r:id="rId25"/>
    <p:sldId id="284" r:id="rId26"/>
    <p:sldId id="290" r:id="rId27"/>
    <p:sldId id="289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5" r:id="rId39"/>
    <p:sldId id="304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3" r:id="rId58"/>
    <p:sldId id="324" r:id="rId59"/>
    <p:sldId id="325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8A66C5-39D4-4656-8C43-93BA749FA98A}" v="123" dt="2026-01-27T18:15:33.7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Styl z motywem 2 — Ak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 jasny 3 — Ak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 jasny 3 — Ak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yl pośredni 4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6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../embeddings/oleObject1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../embeddings/oleObject9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 dirty="0"/>
              <a:t>Dochody ogółem gmin Powiatu Tureckiego</a:t>
            </a:r>
          </a:p>
        </c:rich>
      </c:tx>
      <c:layout>
        <c:manualLayout>
          <c:xMode val="edge"/>
          <c:yMode val="edge"/>
          <c:x val="0.22275413724054549"/>
          <c:y val="2.60388227315921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TABLICA!$C$38</c:f>
              <c:strCache>
                <c:ptCount val="1"/>
                <c:pt idx="0">
                  <c:v>Kawęczyn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TABLICA!$D$38:$N$38</c:f>
              <c:numCache>
                <c:formatCode>_-* #\ ##0_-;\-* #\ ##0_-;_-* "-"??_-;_-@_-</c:formatCode>
                <c:ptCount val="11"/>
                <c:pt idx="0">
                  <c:v>16774.865819999999</c:v>
                </c:pt>
                <c:pt idx="1">
                  <c:v>15826.544970000001</c:v>
                </c:pt>
                <c:pt idx="2">
                  <c:v>20376.966909999999</c:v>
                </c:pt>
                <c:pt idx="3">
                  <c:v>23479.946609999999</c:v>
                </c:pt>
                <c:pt idx="4">
                  <c:v>24632.021260000001</c:v>
                </c:pt>
                <c:pt idx="5">
                  <c:v>27446.994200000001</c:v>
                </c:pt>
                <c:pt idx="6">
                  <c:v>30216.959699999999</c:v>
                </c:pt>
                <c:pt idx="7">
                  <c:v>32480.90209</c:v>
                </c:pt>
                <c:pt idx="8">
                  <c:v>36971.015149999999</c:v>
                </c:pt>
                <c:pt idx="9">
                  <c:v>40974.189310000002</c:v>
                </c:pt>
                <c:pt idx="10">
                  <c:v>45553.784039999999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2E-4A62-B641-48E66A2E33B2}"/>
            </c:ext>
          </c:extLst>
        </c:ser>
        <c:ser>
          <c:idx val="0"/>
          <c:order val="1"/>
          <c:tx>
            <c:strRef>
              <c:f>TABLICA!$C$36</c:f>
              <c:strCache>
                <c:ptCount val="1"/>
                <c:pt idx="0">
                  <c:v>Brudzew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TABLICA!$D$36:$N$36</c:f>
              <c:numCache>
                <c:formatCode>_-* #\ ##0_-;\-* #\ ##0_-;_-* "-"??_-;_-@_-</c:formatCode>
                <c:ptCount val="11"/>
                <c:pt idx="0">
                  <c:v>24996.960879999999</c:v>
                </c:pt>
                <c:pt idx="1">
                  <c:v>26943.153440000002</c:v>
                </c:pt>
                <c:pt idx="2">
                  <c:v>32472.001370000002</c:v>
                </c:pt>
                <c:pt idx="3">
                  <c:v>33786.587220000001</c:v>
                </c:pt>
                <c:pt idx="4">
                  <c:v>33325.290309999997</c:v>
                </c:pt>
                <c:pt idx="5">
                  <c:v>33846.256180000004</c:v>
                </c:pt>
                <c:pt idx="6">
                  <c:v>37976.321020000003</c:v>
                </c:pt>
                <c:pt idx="7">
                  <c:v>41508.803719999996</c:v>
                </c:pt>
                <c:pt idx="8">
                  <c:v>43520.795920000004</c:v>
                </c:pt>
                <c:pt idx="9">
                  <c:v>40997.393700000001</c:v>
                </c:pt>
                <c:pt idx="10">
                  <c:v>59160.854429999999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2E-4A62-B641-48E66A2E33B2}"/>
            </c:ext>
          </c:extLst>
        </c:ser>
        <c:ser>
          <c:idx val="1"/>
          <c:order val="2"/>
          <c:tx>
            <c:strRef>
              <c:f>TABLICA!$C$37</c:f>
              <c:strCache>
                <c:ptCount val="1"/>
                <c:pt idx="0">
                  <c:v>Dobra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TABLICA!$D$37:$N$37</c:f>
              <c:numCache>
                <c:formatCode>_-* #\ ##0_-;\-* #\ ##0_-;_-* "-"??_-;_-@_-</c:formatCode>
                <c:ptCount val="11"/>
                <c:pt idx="0">
                  <c:v>19233.413170000003</c:v>
                </c:pt>
                <c:pt idx="1">
                  <c:v>20895.142480000002</c:v>
                </c:pt>
                <c:pt idx="2">
                  <c:v>26035.81177</c:v>
                </c:pt>
                <c:pt idx="3">
                  <c:v>27586.221440000001</c:v>
                </c:pt>
                <c:pt idx="4">
                  <c:v>34533.711450000003</c:v>
                </c:pt>
                <c:pt idx="5">
                  <c:v>37567.856039999999</c:v>
                </c:pt>
                <c:pt idx="6">
                  <c:v>40671.00864</c:v>
                </c:pt>
                <c:pt idx="7">
                  <c:v>41242.665670000002</c:v>
                </c:pt>
                <c:pt idx="8">
                  <c:v>45077.540479999996</c:v>
                </c:pt>
                <c:pt idx="9">
                  <c:v>49463.545880000005</c:v>
                </c:pt>
                <c:pt idx="10">
                  <c:v>53787.315609999998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12E-4A62-B641-48E66A2E33B2}"/>
            </c:ext>
          </c:extLst>
        </c:ser>
        <c:ser>
          <c:idx val="3"/>
          <c:order val="3"/>
          <c:tx>
            <c:strRef>
              <c:f>TABLICA!$C$39</c:f>
              <c:strCache>
                <c:ptCount val="1"/>
                <c:pt idx="0">
                  <c:v>Malanów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TABLICA!$D$39:$N$39</c:f>
              <c:numCache>
                <c:formatCode>_-* #\ ##0_-;\-* #\ ##0_-;_-* "-"??_-;_-@_-</c:formatCode>
                <c:ptCount val="11"/>
                <c:pt idx="0">
                  <c:v>22536.97308</c:v>
                </c:pt>
                <c:pt idx="1">
                  <c:v>24685.159950000001</c:v>
                </c:pt>
                <c:pt idx="2">
                  <c:v>27940.317600000002</c:v>
                </c:pt>
                <c:pt idx="3">
                  <c:v>31023.896850000001</c:v>
                </c:pt>
                <c:pt idx="4">
                  <c:v>31944.405289999999</c:v>
                </c:pt>
                <c:pt idx="5">
                  <c:v>35310.795560000006</c:v>
                </c:pt>
                <c:pt idx="6">
                  <c:v>43613.920460000001</c:v>
                </c:pt>
                <c:pt idx="7">
                  <c:v>43184.468580000001</c:v>
                </c:pt>
                <c:pt idx="8">
                  <c:v>47851.455520000003</c:v>
                </c:pt>
                <c:pt idx="9">
                  <c:v>53270.444029999999</c:v>
                </c:pt>
                <c:pt idx="10">
                  <c:v>56697.654130000003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12E-4A62-B641-48E66A2E33B2}"/>
            </c:ext>
          </c:extLst>
        </c:ser>
        <c:ser>
          <c:idx val="4"/>
          <c:order val="4"/>
          <c:tx>
            <c:strRef>
              <c:f>TABLICA!$C$40</c:f>
              <c:strCache>
                <c:ptCount val="1"/>
                <c:pt idx="0">
                  <c:v>Przykona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TABLICA!$D$40:$N$40</c:f>
              <c:numCache>
                <c:formatCode>_-* #\ ##0_-;\-* #\ ##0_-;_-* "-"??_-;_-@_-</c:formatCode>
                <c:ptCount val="11"/>
                <c:pt idx="0">
                  <c:v>31130.348430000002</c:v>
                </c:pt>
                <c:pt idx="1">
                  <c:v>31544.990820000003</c:v>
                </c:pt>
                <c:pt idx="2">
                  <c:v>32359.127420000001</c:v>
                </c:pt>
                <c:pt idx="3">
                  <c:v>31437.268350000002</c:v>
                </c:pt>
                <c:pt idx="4">
                  <c:v>33947.679810000001</c:v>
                </c:pt>
                <c:pt idx="5">
                  <c:v>31670.267350000002</c:v>
                </c:pt>
                <c:pt idx="6">
                  <c:v>33349.658600000002</c:v>
                </c:pt>
                <c:pt idx="7">
                  <c:v>39407.0386</c:v>
                </c:pt>
                <c:pt idx="8">
                  <c:v>41195.74005</c:v>
                </c:pt>
                <c:pt idx="9">
                  <c:v>44499.224380000007</c:v>
                </c:pt>
                <c:pt idx="10">
                  <c:v>63527.250869999996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12E-4A62-B641-48E66A2E33B2}"/>
            </c:ext>
          </c:extLst>
        </c:ser>
        <c:ser>
          <c:idx val="5"/>
          <c:order val="5"/>
          <c:tx>
            <c:strRef>
              <c:f>TABLICA!$C$41</c:f>
              <c:strCache>
                <c:ptCount val="1"/>
                <c:pt idx="0">
                  <c:v>Tuliszków</c:v>
                </c:pt>
              </c:strCache>
            </c:strRef>
          </c:tx>
          <c:spPr>
            <a:ln w="22225" cap="rnd" cmpd="sng" algn="ctr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TABLICA!$D$41:$N$41</c:f>
              <c:numCache>
                <c:formatCode>_-* #\ ##0_-;\-* #\ ##0_-;_-* "-"??_-;_-@_-</c:formatCode>
                <c:ptCount val="11"/>
                <c:pt idx="0">
                  <c:v>30688.404620000001</c:v>
                </c:pt>
                <c:pt idx="1">
                  <c:v>34497.625</c:v>
                </c:pt>
                <c:pt idx="2">
                  <c:v>40682.209090000004</c:v>
                </c:pt>
                <c:pt idx="3">
                  <c:v>45040.033590000006</c:v>
                </c:pt>
                <c:pt idx="4">
                  <c:v>47365.4591</c:v>
                </c:pt>
                <c:pt idx="5">
                  <c:v>55756.164579999997</c:v>
                </c:pt>
                <c:pt idx="6">
                  <c:v>58011.79711</c:v>
                </c:pt>
                <c:pt idx="7">
                  <c:v>64115.421520000004</c:v>
                </c:pt>
                <c:pt idx="8">
                  <c:v>69967.019849999997</c:v>
                </c:pt>
                <c:pt idx="9">
                  <c:v>75798.660180000006</c:v>
                </c:pt>
                <c:pt idx="10">
                  <c:v>82313.377569999997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12E-4A62-B641-48E66A2E33B2}"/>
            </c:ext>
          </c:extLst>
        </c:ser>
        <c:ser>
          <c:idx val="6"/>
          <c:order val="6"/>
          <c:tx>
            <c:strRef>
              <c:f>TABLICA!$C$42</c:f>
              <c:strCache>
                <c:ptCount val="1"/>
                <c:pt idx="0">
                  <c:v>Turek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TABLICA!$D$42:$N$42</c:f>
              <c:numCache>
                <c:formatCode>_-* #\ ##0_-;\-* #\ ##0_-;_-* "-"??_-;_-@_-</c:formatCode>
                <c:ptCount val="11"/>
                <c:pt idx="0">
                  <c:v>24772.092250000002</c:v>
                </c:pt>
                <c:pt idx="1">
                  <c:v>28180.15494</c:v>
                </c:pt>
                <c:pt idx="2">
                  <c:v>33821.666859999998</c:v>
                </c:pt>
                <c:pt idx="3">
                  <c:v>36626.304590000007</c:v>
                </c:pt>
                <c:pt idx="4">
                  <c:v>44400.916700000002</c:v>
                </c:pt>
                <c:pt idx="5">
                  <c:v>51629.835070000001</c:v>
                </c:pt>
                <c:pt idx="6">
                  <c:v>52035.544030000005</c:v>
                </c:pt>
                <c:pt idx="7">
                  <c:v>59123.379939999999</c:v>
                </c:pt>
                <c:pt idx="8">
                  <c:v>60621.96832</c:v>
                </c:pt>
                <c:pt idx="9">
                  <c:v>77685.888919999998</c:v>
                </c:pt>
                <c:pt idx="10">
                  <c:v>80240.961569999999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12E-4A62-B641-48E66A2E33B2}"/>
            </c:ext>
          </c:extLst>
        </c:ser>
        <c:ser>
          <c:idx val="7"/>
          <c:order val="7"/>
          <c:tx>
            <c:strRef>
              <c:f>TABLICA!$C$43</c:f>
              <c:strCache>
                <c:ptCount val="1"/>
                <c:pt idx="0">
                  <c:v>Władysławów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TABLICA!$D$35:$N$35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TABLICA!$D$43:$N$43</c:f>
              <c:numCache>
                <c:formatCode>_-* #\ ##0_-;\-* #\ ##0_-;_-* "-"??_-;_-@_-</c:formatCode>
                <c:ptCount val="11"/>
                <c:pt idx="0">
                  <c:v>23672.19225</c:v>
                </c:pt>
                <c:pt idx="1">
                  <c:v>25948.76727</c:v>
                </c:pt>
                <c:pt idx="2">
                  <c:v>31512.643329999999</c:v>
                </c:pt>
                <c:pt idx="3">
                  <c:v>35012.473990000006</c:v>
                </c:pt>
                <c:pt idx="4">
                  <c:v>37577.607240000005</c:v>
                </c:pt>
                <c:pt idx="5">
                  <c:v>40426.717550000001</c:v>
                </c:pt>
                <c:pt idx="6">
                  <c:v>47464.197530000005</c:v>
                </c:pt>
                <c:pt idx="7">
                  <c:v>53342.150780000004</c:v>
                </c:pt>
                <c:pt idx="8">
                  <c:v>55539.611259999998</c:v>
                </c:pt>
                <c:pt idx="9">
                  <c:v>52508.14673</c:v>
                </c:pt>
                <c:pt idx="10">
                  <c:v>67068.00533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12E-4A62-B641-48E66A2E33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700589904"/>
        <c:axId val="1700591344"/>
      </c:lineChart>
      <c:catAx>
        <c:axId val="17005899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DOCHODY W LATACH</a:t>
                </a:r>
              </a:p>
            </c:rich>
          </c:tx>
          <c:layout>
            <c:manualLayout>
              <c:xMode val="edge"/>
              <c:yMode val="edge"/>
              <c:x val="0.41209538653261307"/>
              <c:y val="0.941961353299686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00591344"/>
        <c:crosses val="autoZero"/>
        <c:auto val="1"/>
        <c:lblAlgn val="ctr"/>
        <c:lblOffset val="100"/>
        <c:noMultiLvlLbl val="0"/>
      </c:catAx>
      <c:valAx>
        <c:axId val="170059134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WARTOSC W TYS. ZŁOTYCH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005899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25400">
            <a:noFill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/>
              <a:t>Wynagrodzenia nauczycieli, pracowników i pochodne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0632651576613386"/>
          <c:y val="9.9201520912547525E-2"/>
          <c:w val="0.87088736676971801"/>
          <c:h val="0.66471833381938372"/>
        </c:manualLayout>
      </c:layout>
      <c:lineChart>
        <c:grouping val="standard"/>
        <c:varyColors val="0"/>
        <c:ser>
          <c:idx val="0"/>
          <c:order val="0"/>
          <c:tx>
            <c:strRef>
              <c:f>Zestawienia_funkcjonalne!$BA$6</c:f>
              <c:strCache>
                <c:ptCount val="1"/>
                <c:pt idx="0">
                  <c:v>wynagrodzenia nauczycieli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Zestawienia_funkcjonalne!$BE$5:$BG$5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  <c:extLst/>
            </c:numRef>
          </c:cat>
          <c:val>
            <c:numRef>
              <c:f>Zestawienia_funkcjonalne!$BE$6:$BG$6</c:f>
              <c:numCache>
                <c:formatCode>_(* #,##0.00_);_(* \(#,##0.00\);_(* "-"??_);_(@_)</c:formatCode>
                <c:ptCount val="3"/>
                <c:pt idx="0">
                  <c:v>4438578.5999999996</c:v>
                </c:pt>
                <c:pt idx="1">
                  <c:v>4867632.9000000004</c:v>
                </c:pt>
                <c:pt idx="2">
                  <c:v>6402317.1900000004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B562-442B-823E-48615D2E9D17}"/>
            </c:ext>
          </c:extLst>
        </c:ser>
        <c:ser>
          <c:idx val="1"/>
          <c:order val="1"/>
          <c:tx>
            <c:strRef>
              <c:f>Zestawienia_funkcjonalne!$BA$7</c:f>
              <c:strCache>
                <c:ptCount val="1"/>
                <c:pt idx="0">
                  <c:v>wynagrodzenia pracowników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8.9477021905010765E-2"/>
                  <c:y val="-4.16435792748128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62-442B-823E-48615D2E9D17}"/>
                </c:ext>
              </c:extLst>
            </c:dLbl>
            <c:dLbl>
              <c:idx val="1"/>
              <c:layout>
                <c:manualLayout>
                  <c:x val="-8.1191161008956889E-2"/>
                  <c:y val="-8.7939875571109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62-442B-823E-48615D2E9D17}"/>
                </c:ext>
              </c:extLst>
            </c:dLbl>
            <c:dLbl>
              <c:idx val="2"/>
              <c:layout>
                <c:manualLayout>
                  <c:x val="-7.0833834888889544E-2"/>
                  <c:y val="-0.1002855545834548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62-442B-823E-48615D2E9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Zestawienia_funkcjonalne!$BE$5:$BG$5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  <c:extLst/>
            </c:numRef>
          </c:cat>
          <c:val>
            <c:numRef>
              <c:f>Zestawienia_funkcjonalne!$BE$7:$BG$7</c:f>
              <c:numCache>
                <c:formatCode>_(* #,##0.00_);_(* \(#,##0.00\);_(* "-"??_);_(@_)</c:formatCode>
                <c:ptCount val="3"/>
                <c:pt idx="0">
                  <c:v>1025856.16</c:v>
                </c:pt>
                <c:pt idx="1">
                  <c:v>1224074.1200000001</c:v>
                </c:pt>
                <c:pt idx="2">
                  <c:v>1599427.97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B562-442B-823E-48615D2E9D17}"/>
            </c:ext>
          </c:extLst>
        </c:ser>
        <c:ser>
          <c:idx val="2"/>
          <c:order val="2"/>
          <c:tx>
            <c:strRef>
              <c:f>Zestawienia_funkcjonalne!$BA$8</c:f>
              <c:strCache>
                <c:ptCount val="1"/>
                <c:pt idx="0">
                  <c:v>pochodne od wynagrodzeń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7.8818436236222714E-3"/>
                  <c:y val="-7.55941965587634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62-442B-823E-48615D2E9D17}"/>
                </c:ext>
              </c:extLst>
            </c:dLbl>
            <c:dLbl>
              <c:idx val="1"/>
              <c:layout>
                <c:manualLayout>
                  <c:x val="-8.1191161008956958E-2"/>
                  <c:y val="-4.78164187809857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562-442B-823E-48615D2E9D17}"/>
                </c:ext>
              </c:extLst>
            </c:dLbl>
            <c:dLbl>
              <c:idx val="2"/>
              <c:layout>
                <c:manualLayout>
                  <c:x val="-0.10812020892113199"/>
                  <c:y val="-5.70756780402449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562-442B-823E-48615D2E9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Zestawienia_funkcjonalne!$BE$5:$BG$5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  <c:extLst/>
            </c:numRef>
          </c:cat>
          <c:val>
            <c:numRef>
              <c:f>Zestawienia_funkcjonalne!$BE$8:$BG$8</c:f>
              <c:numCache>
                <c:formatCode>_(* #,##0.00_);_(* \(#,##0.00\);_(* "-"??_);_(@_)</c:formatCode>
                <c:ptCount val="3"/>
                <c:pt idx="0">
                  <c:v>1027526.89</c:v>
                </c:pt>
                <c:pt idx="1">
                  <c:v>1154631.4700000002</c:v>
                </c:pt>
                <c:pt idx="2">
                  <c:v>1487681.9700000002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8-B562-442B-823E-48615D2E9D17}"/>
            </c:ext>
          </c:extLst>
        </c:ser>
        <c:ser>
          <c:idx val="3"/>
          <c:order val="3"/>
          <c:tx>
            <c:strRef>
              <c:f>Zestawienia_funkcjonalne!$BA$9</c:f>
              <c:strCache>
                <c:ptCount val="1"/>
                <c:pt idx="0">
                  <c:v>zakładowy fundusz świadczeń socjalnych</c:v>
                </c:pt>
              </c:strCache>
            </c:strRef>
          </c:tx>
          <c:spPr>
            <a:ln w="22225" cap="rnd" cmpd="sng" algn="ctr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9860125534054724E-2"/>
                  <c:y val="-1.38658014970352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562-442B-823E-48615D2E9D17}"/>
                </c:ext>
              </c:extLst>
            </c:dLbl>
            <c:dLbl>
              <c:idx val="1"/>
              <c:layout>
                <c:manualLayout>
                  <c:x val="-5.5717195086027863E-2"/>
                  <c:y val="-1.69522212501216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562-442B-823E-48615D2E9D17}"/>
                </c:ext>
              </c:extLst>
            </c:dLbl>
            <c:dLbl>
              <c:idx val="2"/>
              <c:layout>
                <c:manualLayout>
                  <c:x val="-2.050228627779882E-2"/>
                  <c:y val="-1.520122484689527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562-442B-823E-48615D2E9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Zestawienia_funkcjonalne!$BE$5:$BG$5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  <c:extLst/>
            </c:numRef>
          </c:cat>
          <c:val>
            <c:numRef>
              <c:f>Zestawienia_funkcjonalne!$BE$9:$BG$9</c:f>
              <c:numCache>
                <c:formatCode>_(* #,##0.00_);_(* \(#,##0.00\);_(* "-"??_);_(@_)</c:formatCode>
                <c:ptCount val="3"/>
                <c:pt idx="0">
                  <c:v>289462.39</c:v>
                </c:pt>
                <c:pt idx="1">
                  <c:v>313708.34999999998</c:v>
                </c:pt>
                <c:pt idx="2">
                  <c:v>462446.16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C-B562-442B-823E-48615D2E9D17}"/>
            </c:ext>
          </c:extLst>
        </c:ser>
        <c:ser>
          <c:idx val="4"/>
          <c:order val="4"/>
          <c:tx>
            <c:strRef>
              <c:f>Zestawienia_funkcjonalne!$BA$10</c:f>
              <c:strCache>
                <c:ptCount val="1"/>
                <c:pt idx="0">
                  <c:v>Razem</c:v>
                </c:pt>
              </c:strCache>
            </c:strRef>
          </c:tx>
          <c:spPr>
            <a:ln w="22225" cap="rnd" cmpd="sng" algn="ctr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Zestawienia_funkcjonalne!$BE$5:$BG$5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  <c:extLst/>
            </c:numRef>
          </c:cat>
          <c:val>
            <c:numRef>
              <c:f>Zestawienia_funkcjonalne!$BE$10:$BG$10</c:f>
              <c:numCache>
                <c:formatCode>_(* #,##0.00_);_(* \(#,##0.00\);_(* "-"??_);_(@_)</c:formatCode>
                <c:ptCount val="3"/>
                <c:pt idx="0">
                  <c:v>6781424.0399999991</c:v>
                </c:pt>
                <c:pt idx="1">
                  <c:v>7560046.8399999999</c:v>
                </c:pt>
                <c:pt idx="2">
                  <c:v>9951873.290000001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D-B562-442B-823E-48615D2E9D1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233277216"/>
        <c:axId val="1233283456"/>
      </c:lineChart>
      <c:catAx>
        <c:axId val="123327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33283456"/>
        <c:crosses val="autoZero"/>
        <c:auto val="1"/>
        <c:lblAlgn val="ctr"/>
        <c:lblOffset val="100"/>
        <c:noMultiLvlLbl val="0"/>
      </c:catAx>
      <c:valAx>
        <c:axId val="1233283456"/>
        <c:scaling>
          <c:orientation val="minMax"/>
        </c:scaling>
        <c:delete val="0"/>
        <c:axPos val="l"/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33277216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243941729506035E-2"/>
          <c:y val="0.83673509008622449"/>
          <c:w val="0.94310294546515017"/>
          <c:h val="0.110241976487743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Dochody własne</a:t>
            </a:r>
            <a:r>
              <a:rPr lang="pl-PL" sz="2400"/>
              <a:t> gmin Powiatu Tureckiego</a:t>
            </a:r>
            <a:r>
              <a:rPr lang="en-US" sz="2400"/>
              <a:t> </a:t>
            </a:r>
          </a:p>
        </c:rich>
      </c:tx>
      <c:layout>
        <c:manualLayout>
          <c:xMode val="edge"/>
          <c:yMode val="edge"/>
          <c:x val="0.20885913241753942"/>
          <c:y val="1.92087487850889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3"/>
          <c:order val="1"/>
          <c:tx>
            <c:strRef>
              <c:f>Arkusz1!$D$22</c:f>
              <c:strCache>
                <c:ptCount val="1"/>
                <c:pt idx="0">
                  <c:v>Kawęczyn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Arkusz1!$E$22:$O$22</c:f>
              <c:numCache>
                <c:formatCode>_-* #\ ##0_-;\-* #\ ##0_-;_-* "-"??_-;_-@_-</c:formatCode>
                <c:ptCount val="11"/>
                <c:pt idx="0">
                  <c:v>3813.37012</c:v>
                </c:pt>
                <c:pt idx="1">
                  <c:v>4090.3581100000001</c:v>
                </c:pt>
                <c:pt idx="2">
                  <c:v>4775.7585599999993</c:v>
                </c:pt>
                <c:pt idx="3">
                  <c:v>4895.6664300000002</c:v>
                </c:pt>
                <c:pt idx="4">
                  <c:v>6092.0474899999999</c:v>
                </c:pt>
                <c:pt idx="5">
                  <c:v>6240.6839100000007</c:v>
                </c:pt>
                <c:pt idx="6">
                  <c:v>7429.3382900000006</c:v>
                </c:pt>
                <c:pt idx="7">
                  <c:v>8010.7406700000001</c:v>
                </c:pt>
                <c:pt idx="8">
                  <c:v>12090.889939999999</c:v>
                </c:pt>
                <c:pt idx="9">
                  <c:v>8791.2927400000008</c:v>
                </c:pt>
                <c:pt idx="10">
                  <c:v>10598.425580000001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C7-44B8-B3C1-F05753C522FA}"/>
            </c:ext>
          </c:extLst>
        </c:ser>
        <c:ser>
          <c:idx val="1"/>
          <c:order val="2"/>
          <c:tx>
            <c:strRef>
              <c:f>Arkusz1!$D$20</c:f>
              <c:strCache>
                <c:ptCount val="1"/>
                <c:pt idx="0">
                  <c:v>Brudzew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Arkusz1!$E$20:$O$20</c:f>
              <c:numCache>
                <c:formatCode>_-* #\ ##0_-;\-* #\ ##0_-;_-* "-"??_-;_-@_-</c:formatCode>
                <c:ptCount val="11"/>
                <c:pt idx="0">
                  <c:v>14268.5954</c:v>
                </c:pt>
                <c:pt idx="1">
                  <c:v>15070.92669</c:v>
                </c:pt>
                <c:pt idx="2">
                  <c:v>17873.35828</c:v>
                </c:pt>
                <c:pt idx="3">
                  <c:v>17202.102160000002</c:v>
                </c:pt>
                <c:pt idx="4">
                  <c:v>16910.550670000001</c:v>
                </c:pt>
                <c:pt idx="5">
                  <c:v>16826.67381</c:v>
                </c:pt>
                <c:pt idx="6">
                  <c:v>18315.7736</c:v>
                </c:pt>
                <c:pt idx="7">
                  <c:v>19075.56349</c:v>
                </c:pt>
                <c:pt idx="8">
                  <c:v>19484.958039999998</c:v>
                </c:pt>
                <c:pt idx="9">
                  <c:v>19992.105960000001</c:v>
                </c:pt>
                <c:pt idx="10">
                  <c:v>24151.382519999999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C7-44B8-B3C1-F05753C522FA}"/>
            </c:ext>
          </c:extLst>
        </c:ser>
        <c:ser>
          <c:idx val="2"/>
          <c:order val="3"/>
          <c:tx>
            <c:strRef>
              <c:f>Arkusz1!$D$21</c:f>
              <c:strCache>
                <c:ptCount val="1"/>
                <c:pt idx="0">
                  <c:v>Dobra</c:v>
                </c:pt>
              </c:strCache>
            </c:strRef>
          </c:tx>
          <c:spPr>
            <a:ln w="22225" cap="rnd" cmpd="sng" algn="ctr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Arkusz1!$E$21:$O$21</c:f>
              <c:numCache>
                <c:formatCode>_-* #\ ##0_-;\-* #\ ##0_-;_-* "-"??_-;_-@_-</c:formatCode>
                <c:ptCount val="11"/>
                <c:pt idx="0">
                  <c:v>7174.35095</c:v>
                </c:pt>
                <c:pt idx="1">
                  <c:v>7824.1397900000002</c:v>
                </c:pt>
                <c:pt idx="2">
                  <c:v>9138.4380799999999</c:v>
                </c:pt>
                <c:pt idx="3">
                  <c:v>8855.7934499999992</c:v>
                </c:pt>
                <c:pt idx="4">
                  <c:v>13514.55609</c:v>
                </c:pt>
                <c:pt idx="5">
                  <c:v>10622.03181</c:v>
                </c:pt>
                <c:pt idx="6">
                  <c:v>13771.263849999999</c:v>
                </c:pt>
                <c:pt idx="7">
                  <c:v>12773.94276</c:v>
                </c:pt>
                <c:pt idx="8">
                  <c:v>19333.11536</c:v>
                </c:pt>
                <c:pt idx="9">
                  <c:v>13422.76549</c:v>
                </c:pt>
                <c:pt idx="10">
                  <c:v>15612.41482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4C7-44B8-B3C1-F05753C522FA}"/>
            </c:ext>
          </c:extLst>
        </c:ser>
        <c:ser>
          <c:idx val="4"/>
          <c:order val="4"/>
          <c:tx>
            <c:strRef>
              <c:f>Arkusz1!$D$23</c:f>
              <c:strCache>
                <c:ptCount val="1"/>
                <c:pt idx="0">
                  <c:v>Malanów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Arkusz1!$E$23:$O$23</c:f>
              <c:numCache>
                <c:formatCode>_-* #\ ##0_-;\-* #\ ##0_-;_-* "-"??_-;_-@_-</c:formatCode>
                <c:ptCount val="11"/>
                <c:pt idx="0">
                  <c:v>9294.0416300000015</c:v>
                </c:pt>
                <c:pt idx="1">
                  <c:v>9890.1263400000007</c:v>
                </c:pt>
                <c:pt idx="2">
                  <c:v>10195.627920000001</c:v>
                </c:pt>
                <c:pt idx="3">
                  <c:v>11351.836289999999</c:v>
                </c:pt>
                <c:pt idx="4">
                  <c:v>12907.83647</c:v>
                </c:pt>
                <c:pt idx="5">
                  <c:v>13992.03247</c:v>
                </c:pt>
                <c:pt idx="6">
                  <c:v>18642.402320000001</c:v>
                </c:pt>
                <c:pt idx="7">
                  <c:v>16333.32739</c:v>
                </c:pt>
                <c:pt idx="8">
                  <c:v>21641.072690000001</c:v>
                </c:pt>
                <c:pt idx="9">
                  <c:v>19949.626100000001</c:v>
                </c:pt>
                <c:pt idx="10">
                  <c:v>21592.63884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4C7-44B8-B3C1-F05753C522FA}"/>
            </c:ext>
          </c:extLst>
        </c:ser>
        <c:ser>
          <c:idx val="5"/>
          <c:order val="5"/>
          <c:tx>
            <c:strRef>
              <c:f>Arkusz1!$D$24</c:f>
              <c:strCache>
                <c:ptCount val="1"/>
                <c:pt idx="0">
                  <c:v>Przykona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Arkusz1!$E$24:$O$24</c:f>
              <c:numCache>
                <c:formatCode>_-* #\ ##0_-;\-* #\ ##0_-;_-* "-"??_-;_-@_-</c:formatCode>
                <c:ptCount val="11"/>
                <c:pt idx="0">
                  <c:v>24057.193079999997</c:v>
                </c:pt>
                <c:pt idx="1">
                  <c:v>24149.541579999997</c:v>
                </c:pt>
                <c:pt idx="2">
                  <c:v>21341.53341</c:v>
                </c:pt>
                <c:pt idx="3">
                  <c:v>20233.828249999999</c:v>
                </c:pt>
                <c:pt idx="4">
                  <c:v>21440.49409</c:v>
                </c:pt>
                <c:pt idx="5">
                  <c:v>18432.714239999998</c:v>
                </c:pt>
                <c:pt idx="6">
                  <c:v>18524.349249999999</c:v>
                </c:pt>
                <c:pt idx="7">
                  <c:v>23260.234769999999</c:v>
                </c:pt>
                <c:pt idx="8">
                  <c:v>24228.819070000001</c:v>
                </c:pt>
                <c:pt idx="9">
                  <c:v>29466.435890000001</c:v>
                </c:pt>
                <c:pt idx="10">
                  <c:v>35098.749530000001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4C7-44B8-B3C1-F05753C522FA}"/>
            </c:ext>
          </c:extLst>
        </c:ser>
        <c:ser>
          <c:idx val="6"/>
          <c:order val="6"/>
          <c:tx>
            <c:strRef>
              <c:f>Arkusz1!$D$25</c:f>
              <c:strCache>
                <c:ptCount val="1"/>
                <c:pt idx="0">
                  <c:v>Tuliszków</c:v>
                </c:pt>
              </c:strCache>
            </c:strRef>
          </c:tx>
          <c:spPr>
            <a:ln w="22225" cap="rnd" cmpd="sng" algn="ctr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Arkusz1!$E$25:$O$25</c:f>
              <c:numCache>
                <c:formatCode>_-* #\ ##0_-;\-* #\ ##0_-;_-* "-"??_-;_-@_-</c:formatCode>
                <c:ptCount val="11"/>
                <c:pt idx="0">
                  <c:v>8887.6721799999996</c:v>
                </c:pt>
                <c:pt idx="1">
                  <c:v>10081.38135</c:v>
                </c:pt>
                <c:pt idx="2">
                  <c:v>10099.30514</c:v>
                </c:pt>
                <c:pt idx="3">
                  <c:v>11000.402740000001</c:v>
                </c:pt>
                <c:pt idx="4">
                  <c:v>12564.686079999999</c:v>
                </c:pt>
                <c:pt idx="5">
                  <c:v>15222.8423</c:v>
                </c:pt>
                <c:pt idx="6">
                  <c:v>14374.71666</c:v>
                </c:pt>
                <c:pt idx="7">
                  <c:v>14495.00116</c:v>
                </c:pt>
                <c:pt idx="8">
                  <c:v>19994.534329999999</c:v>
                </c:pt>
                <c:pt idx="9">
                  <c:v>22737.16086</c:v>
                </c:pt>
                <c:pt idx="10">
                  <c:v>24320.110479999999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4C7-44B8-B3C1-F05753C522FA}"/>
            </c:ext>
          </c:extLst>
        </c:ser>
        <c:ser>
          <c:idx val="7"/>
          <c:order val="7"/>
          <c:tx>
            <c:strRef>
              <c:f>Arkusz1!$D$26</c:f>
              <c:strCache>
                <c:ptCount val="1"/>
                <c:pt idx="0">
                  <c:v>Turek</c:v>
                </c:pt>
              </c:strCache>
            </c:strRef>
          </c:tx>
          <c:spPr>
            <a:ln w="22225" cap="rnd" cmpd="sng" algn="ctr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Arkusz1!$E$26:$O$26</c:f>
              <c:numCache>
                <c:formatCode>_-* #\ ##0_-;\-* #\ ##0_-;_-* "-"??_-;_-@_-</c:formatCode>
                <c:ptCount val="11"/>
                <c:pt idx="0">
                  <c:v>11504.43274</c:v>
                </c:pt>
                <c:pt idx="1">
                  <c:v>12587.65454</c:v>
                </c:pt>
                <c:pt idx="2">
                  <c:v>13610.409810000001</c:v>
                </c:pt>
                <c:pt idx="3">
                  <c:v>14725.743640000001</c:v>
                </c:pt>
                <c:pt idx="4">
                  <c:v>17631.934089999999</c:v>
                </c:pt>
                <c:pt idx="5">
                  <c:v>24722.645250000001</c:v>
                </c:pt>
                <c:pt idx="6">
                  <c:v>20921.673010000002</c:v>
                </c:pt>
                <c:pt idx="7">
                  <c:v>20829.233550000001</c:v>
                </c:pt>
                <c:pt idx="8">
                  <c:v>25201.841800000002</c:v>
                </c:pt>
                <c:pt idx="9">
                  <c:v>28814.268079999998</c:v>
                </c:pt>
                <c:pt idx="10">
                  <c:v>30136.893410000001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4C7-44B8-B3C1-F05753C522FA}"/>
            </c:ext>
          </c:extLst>
        </c:ser>
        <c:ser>
          <c:idx val="8"/>
          <c:order val="8"/>
          <c:tx>
            <c:strRef>
              <c:f>Arkusz1!$D$27</c:f>
              <c:strCache>
                <c:ptCount val="1"/>
                <c:pt idx="0">
                  <c:v>Władysławów</c:v>
                </c:pt>
              </c:strCache>
            </c:strRef>
          </c:tx>
          <c:spPr>
            <a:ln w="22225" cap="rnd" cmpd="sng" algn="ctr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Arkusz1!$E$18:$O$18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Arkusz1!$E$27:$O$27</c:f>
              <c:numCache>
                <c:formatCode>_-* #\ ##0_-;\-* #\ ##0_-;_-* "-"??_-;_-@_-</c:formatCode>
                <c:ptCount val="11"/>
                <c:pt idx="0">
                  <c:v>9186.4455699999999</c:v>
                </c:pt>
                <c:pt idx="1">
                  <c:v>10022.08109</c:v>
                </c:pt>
                <c:pt idx="2">
                  <c:v>10444.162</c:v>
                </c:pt>
                <c:pt idx="3">
                  <c:v>11036.743199999999</c:v>
                </c:pt>
                <c:pt idx="4">
                  <c:v>12088.02765</c:v>
                </c:pt>
                <c:pt idx="5">
                  <c:v>13024.88452</c:v>
                </c:pt>
                <c:pt idx="6">
                  <c:v>17148.130940000003</c:v>
                </c:pt>
                <c:pt idx="7">
                  <c:v>16271.44605</c:v>
                </c:pt>
                <c:pt idx="8">
                  <c:v>20890.537219999998</c:v>
                </c:pt>
                <c:pt idx="9">
                  <c:v>15352.917560000002</c:v>
                </c:pt>
                <c:pt idx="10">
                  <c:v>20059.16891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4C7-44B8-B3C1-F05753C52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317943503"/>
        <c:axId val="317960303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Arkusz1!$D$19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 cmpd="sng" algn="ctr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Arkusz1!$E$18:$O$18</c15:sqref>
                        </c15:formulaRef>
                      </c:ext>
                    </c:extLst>
                    <c:strCache>
                      <c:ptCount val="11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  <c:pt idx="9">
                        <c:v>2023</c:v>
                      </c:pt>
                      <c:pt idx="10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Arkusz1!$E$19:$O$19</c15:sqref>
                        </c15:formulaRef>
                      </c:ext>
                    </c:extLst>
                    <c:numCache>
                      <c:formatCode>General</c:formatCode>
                      <c:ptCount val="11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8-E4C7-44B8-B3C1-F05753C522FA}"/>
                  </c:ext>
                </c:extLst>
              </c15:ser>
            </c15:filteredLineSeries>
          </c:ext>
        </c:extLst>
      </c:lineChart>
      <c:catAx>
        <c:axId val="3179435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Dochody w latach</a:t>
                </a:r>
              </a:p>
            </c:rich>
          </c:tx>
          <c:layout>
            <c:manualLayout>
              <c:xMode val="edge"/>
              <c:yMode val="edge"/>
              <c:x val="0.40351721797160084"/>
              <c:y val="0.947772012622295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7960303"/>
        <c:crosses val="autoZero"/>
        <c:auto val="1"/>
        <c:lblAlgn val="ctr"/>
        <c:lblOffset val="100"/>
        <c:noMultiLvlLbl val="0"/>
      </c:catAx>
      <c:valAx>
        <c:axId val="317960303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wartość w tys. </a:t>
                </a:r>
                <a:r>
                  <a:rPr lang="pl-PL"/>
                  <a:t>z</a:t>
                </a:r>
                <a:r>
                  <a:rPr lang="en-US"/>
                  <a:t>łotych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794350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25400">
            <a:noFill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 dirty="0"/>
              <a:t>Wydatki na oświatę gmin Powiatu Tureckiego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TABLICA!$A$27</c:f>
              <c:strCache>
                <c:ptCount val="1"/>
                <c:pt idx="0">
                  <c:v>Kawęczyn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TABLICA!$B$27:$L$27</c:f>
              <c:numCache>
                <c:formatCode>_-* #\ ##0_-;\-* #\ ##0_-;_-* "-"??_-;_-@_-</c:formatCode>
                <c:ptCount val="11"/>
                <c:pt idx="0">
                  <c:v>6544.61103</c:v>
                </c:pt>
                <c:pt idx="1">
                  <c:v>6483.7185300000001</c:v>
                </c:pt>
                <c:pt idx="2">
                  <c:v>6693.7763500000001</c:v>
                </c:pt>
                <c:pt idx="3">
                  <c:v>9310.2387999999992</c:v>
                </c:pt>
                <c:pt idx="4">
                  <c:v>6915.4281200000005</c:v>
                </c:pt>
                <c:pt idx="5">
                  <c:v>7693.9907400000002</c:v>
                </c:pt>
                <c:pt idx="6">
                  <c:v>7860.3073200000008</c:v>
                </c:pt>
                <c:pt idx="7">
                  <c:v>8399.6586000000007</c:v>
                </c:pt>
                <c:pt idx="8">
                  <c:v>8758.9497200000005</c:v>
                </c:pt>
                <c:pt idx="9">
                  <c:v>11095.50541</c:v>
                </c:pt>
                <c:pt idx="10">
                  <c:v>13981.151460000001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09-4606-A526-1505F1CC8319}"/>
            </c:ext>
          </c:extLst>
        </c:ser>
        <c:ser>
          <c:idx val="0"/>
          <c:order val="1"/>
          <c:tx>
            <c:strRef>
              <c:f>TABLICA!$A$25</c:f>
              <c:strCache>
                <c:ptCount val="1"/>
                <c:pt idx="0">
                  <c:v>Brudzew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TABLICA!$B$25:$L$25</c:f>
              <c:numCache>
                <c:formatCode>_-* #\ ##0_-;\-* #\ ##0_-;_-* "-"??_-;_-@_-</c:formatCode>
                <c:ptCount val="11"/>
                <c:pt idx="0">
                  <c:v>11035.915439999999</c:v>
                </c:pt>
                <c:pt idx="1">
                  <c:v>11007.161169999999</c:v>
                </c:pt>
                <c:pt idx="2">
                  <c:v>11312.991240000001</c:v>
                </c:pt>
                <c:pt idx="3">
                  <c:v>10813.887839999999</c:v>
                </c:pt>
                <c:pt idx="4">
                  <c:v>11289.623380000001</c:v>
                </c:pt>
                <c:pt idx="5">
                  <c:v>11848.87399</c:v>
                </c:pt>
                <c:pt idx="6">
                  <c:v>11987.92252</c:v>
                </c:pt>
                <c:pt idx="7">
                  <c:v>13663.863230000001</c:v>
                </c:pt>
                <c:pt idx="8">
                  <c:v>14076.66476</c:v>
                </c:pt>
                <c:pt idx="9">
                  <c:v>15821.637880000002</c:v>
                </c:pt>
                <c:pt idx="10">
                  <c:v>18880.660940000002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09-4606-A526-1505F1CC8319}"/>
            </c:ext>
          </c:extLst>
        </c:ser>
        <c:ser>
          <c:idx val="1"/>
          <c:order val="2"/>
          <c:tx>
            <c:strRef>
              <c:f>TABLICA!$A$26</c:f>
              <c:strCache>
                <c:ptCount val="1"/>
                <c:pt idx="0">
                  <c:v>Dobra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TABLICA!$B$26:$L$26</c:f>
              <c:numCache>
                <c:formatCode>_-* #\ ##0_-;\-* #\ ##0_-;_-* "-"??_-;_-@_-</c:formatCode>
                <c:ptCount val="11"/>
                <c:pt idx="0">
                  <c:v>6484.2843000000012</c:v>
                </c:pt>
                <c:pt idx="1">
                  <c:v>6517.4925999999996</c:v>
                </c:pt>
                <c:pt idx="2">
                  <c:v>6807.1280400000005</c:v>
                </c:pt>
                <c:pt idx="3">
                  <c:v>7253.5521500000004</c:v>
                </c:pt>
                <c:pt idx="4">
                  <c:v>8001.3077999999996</c:v>
                </c:pt>
                <c:pt idx="5">
                  <c:v>8456.5618100000011</c:v>
                </c:pt>
                <c:pt idx="6">
                  <c:v>9281.6028100000003</c:v>
                </c:pt>
                <c:pt idx="7">
                  <c:v>9705.0818600000002</c:v>
                </c:pt>
                <c:pt idx="8">
                  <c:v>12845.139490000001</c:v>
                </c:pt>
                <c:pt idx="9">
                  <c:v>17953.459350000001</c:v>
                </c:pt>
                <c:pt idx="10">
                  <c:v>13669.61447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09-4606-A526-1505F1CC8319}"/>
            </c:ext>
          </c:extLst>
        </c:ser>
        <c:ser>
          <c:idx val="3"/>
          <c:order val="3"/>
          <c:tx>
            <c:strRef>
              <c:f>TABLICA!$A$28</c:f>
              <c:strCache>
                <c:ptCount val="1"/>
                <c:pt idx="0">
                  <c:v>Malanów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TABLICA!$B$28:$L$28</c:f>
              <c:numCache>
                <c:formatCode>_-* #\ ##0_-;\-* #\ ##0_-;_-* "-"??_-;_-@_-</c:formatCode>
                <c:ptCount val="11"/>
                <c:pt idx="0">
                  <c:v>8678.2282699999996</c:v>
                </c:pt>
                <c:pt idx="1">
                  <c:v>8647.2306800000006</c:v>
                </c:pt>
                <c:pt idx="2">
                  <c:v>8696.9131899999993</c:v>
                </c:pt>
                <c:pt idx="3">
                  <c:v>10298.220389999999</c:v>
                </c:pt>
                <c:pt idx="4">
                  <c:v>9054.3297700000003</c:v>
                </c:pt>
                <c:pt idx="5">
                  <c:v>9892.2491500000015</c:v>
                </c:pt>
                <c:pt idx="6">
                  <c:v>9705.0467599999993</c:v>
                </c:pt>
                <c:pt idx="7">
                  <c:v>12157.130270000001</c:v>
                </c:pt>
                <c:pt idx="8">
                  <c:v>15402.267389999999</c:v>
                </c:pt>
                <c:pt idx="9">
                  <c:v>12646.544979999999</c:v>
                </c:pt>
                <c:pt idx="10">
                  <c:v>16143.781140000001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09-4606-A526-1505F1CC8319}"/>
            </c:ext>
          </c:extLst>
        </c:ser>
        <c:ser>
          <c:idx val="4"/>
          <c:order val="4"/>
          <c:tx>
            <c:strRef>
              <c:f>TABLICA!$A$29</c:f>
              <c:strCache>
                <c:ptCount val="1"/>
                <c:pt idx="0">
                  <c:v>Przykona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TABLICA!$B$29:$L$29</c:f>
              <c:numCache>
                <c:formatCode>_-* #\ ##0_-;\-* #\ ##0_-;_-* "-"??_-;_-@_-</c:formatCode>
                <c:ptCount val="11"/>
                <c:pt idx="0">
                  <c:v>10008.256040000002</c:v>
                </c:pt>
                <c:pt idx="1">
                  <c:v>10415.33419</c:v>
                </c:pt>
                <c:pt idx="2">
                  <c:v>10539.5939</c:v>
                </c:pt>
                <c:pt idx="3">
                  <c:v>9835.943180000002</c:v>
                </c:pt>
                <c:pt idx="4">
                  <c:v>9779.2106400000011</c:v>
                </c:pt>
                <c:pt idx="5">
                  <c:v>10616.862430000001</c:v>
                </c:pt>
                <c:pt idx="6">
                  <c:v>10408.260480000001</c:v>
                </c:pt>
                <c:pt idx="7">
                  <c:v>10872.51684</c:v>
                </c:pt>
                <c:pt idx="8">
                  <c:v>12110.028820000001</c:v>
                </c:pt>
                <c:pt idx="9">
                  <c:v>13604.903179999999</c:v>
                </c:pt>
                <c:pt idx="10">
                  <c:v>18544.857390000001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409-4606-A526-1505F1CC8319}"/>
            </c:ext>
          </c:extLst>
        </c:ser>
        <c:ser>
          <c:idx val="5"/>
          <c:order val="5"/>
          <c:tx>
            <c:strRef>
              <c:f>TABLICA!$A$30</c:f>
              <c:strCache>
                <c:ptCount val="1"/>
                <c:pt idx="0">
                  <c:v>Tuliszków</c:v>
                </c:pt>
              </c:strCache>
            </c:strRef>
          </c:tx>
          <c:spPr>
            <a:ln w="22225" cap="rnd" cmpd="sng" algn="ctr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TABLICA!$B$30:$L$30</c:f>
              <c:numCache>
                <c:formatCode>_-* #\ ##0_-;\-* #\ ##0_-;_-* "-"??_-;_-@_-</c:formatCode>
                <c:ptCount val="11"/>
                <c:pt idx="0">
                  <c:v>13970.883680000001</c:v>
                </c:pt>
                <c:pt idx="1">
                  <c:v>14266.75288</c:v>
                </c:pt>
                <c:pt idx="2">
                  <c:v>13938.335979999998</c:v>
                </c:pt>
                <c:pt idx="3">
                  <c:v>14062.141240000001</c:v>
                </c:pt>
                <c:pt idx="4">
                  <c:v>14804.46255</c:v>
                </c:pt>
                <c:pt idx="5">
                  <c:v>15556.077060000001</c:v>
                </c:pt>
                <c:pt idx="6">
                  <c:v>15582.362639999999</c:v>
                </c:pt>
                <c:pt idx="7">
                  <c:v>16448.14414</c:v>
                </c:pt>
                <c:pt idx="8">
                  <c:v>18379.11175</c:v>
                </c:pt>
                <c:pt idx="9">
                  <c:v>20892.704109999999</c:v>
                </c:pt>
                <c:pt idx="10">
                  <c:v>24588.60541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409-4606-A526-1505F1CC8319}"/>
            </c:ext>
          </c:extLst>
        </c:ser>
        <c:ser>
          <c:idx val="6"/>
          <c:order val="6"/>
          <c:tx>
            <c:strRef>
              <c:f>TABLICA!$A$31</c:f>
              <c:strCache>
                <c:ptCount val="1"/>
                <c:pt idx="0">
                  <c:v>Turek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TABLICA!$B$31:$L$31</c:f>
              <c:numCache>
                <c:formatCode>_-* #\ ##0_-;\-* #\ ##0_-;_-* "-"??_-;_-@_-</c:formatCode>
                <c:ptCount val="11"/>
                <c:pt idx="0">
                  <c:v>11217.083570000001</c:v>
                </c:pt>
                <c:pt idx="1">
                  <c:v>12167.92016</c:v>
                </c:pt>
                <c:pt idx="2">
                  <c:v>11792.599340000001</c:v>
                </c:pt>
                <c:pt idx="3">
                  <c:v>12094.318380000001</c:v>
                </c:pt>
                <c:pt idx="4">
                  <c:v>13992.826859999999</c:v>
                </c:pt>
                <c:pt idx="5">
                  <c:v>14452.06689</c:v>
                </c:pt>
                <c:pt idx="6">
                  <c:v>15367.78811</c:v>
                </c:pt>
                <c:pt idx="7">
                  <c:v>17053.078490000004</c:v>
                </c:pt>
                <c:pt idx="8">
                  <c:v>18365.915419999998</c:v>
                </c:pt>
                <c:pt idx="9">
                  <c:v>23211.32113</c:v>
                </c:pt>
                <c:pt idx="10">
                  <c:v>27599.253009999997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409-4606-A526-1505F1CC8319}"/>
            </c:ext>
          </c:extLst>
        </c:ser>
        <c:ser>
          <c:idx val="7"/>
          <c:order val="7"/>
          <c:tx>
            <c:strRef>
              <c:f>TABLICA!$A$32</c:f>
              <c:strCache>
                <c:ptCount val="1"/>
                <c:pt idx="0">
                  <c:v>Władysławów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TABLICA!$B$24:$L$24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TABLICA!$B$32:$L$32</c:f>
              <c:numCache>
                <c:formatCode>_-* #\ ##0_-;\-* #\ ##0_-;_-* "-"??_-;_-@_-</c:formatCode>
                <c:ptCount val="11"/>
                <c:pt idx="0">
                  <c:v>11763.073179999999</c:v>
                </c:pt>
                <c:pt idx="1">
                  <c:v>12768.469280000001</c:v>
                </c:pt>
                <c:pt idx="2">
                  <c:v>11908.437360000002</c:v>
                </c:pt>
                <c:pt idx="3">
                  <c:v>12532.504560000001</c:v>
                </c:pt>
                <c:pt idx="4">
                  <c:v>14096.52598</c:v>
                </c:pt>
                <c:pt idx="5">
                  <c:v>14497.730620000002</c:v>
                </c:pt>
                <c:pt idx="6">
                  <c:v>15467.75908</c:v>
                </c:pt>
                <c:pt idx="7">
                  <c:v>16948.852260000003</c:v>
                </c:pt>
                <c:pt idx="8">
                  <c:v>21281.944640000002</c:v>
                </c:pt>
                <c:pt idx="9">
                  <c:v>19342.100760000001</c:v>
                </c:pt>
                <c:pt idx="10">
                  <c:v>23033.789100000002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409-4606-A526-1505F1CC83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1436649120"/>
        <c:axId val="1436660640"/>
      </c:lineChart>
      <c:catAx>
        <c:axId val="1436649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wydatki na oświatę w latach</a:t>
                </a:r>
              </a:p>
            </c:rich>
          </c:tx>
          <c:layout>
            <c:manualLayout>
              <c:xMode val="edge"/>
              <c:yMode val="edge"/>
              <c:x val="0.35318033848403063"/>
              <c:y val="0.947689434938156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36660640"/>
        <c:crosses val="autoZero"/>
        <c:auto val="1"/>
        <c:lblAlgn val="ctr"/>
        <c:lblOffset val="100"/>
        <c:noMultiLvlLbl val="0"/>
      </c:catAx>
      <c:valAx>
        <c:axId val="14366606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wartości</a:t>
                </a:r>
                <a:r>
                  <a:rPr lang="pl-PL"/>
                  <a:t> w tys. złotych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366491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25400">
            <a:noFill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 dirty="0"/>
              <a:t>Wzrost kwot subwencji i wydatków oświatowych </a:t>
            </a:r>
          </a:p>
          <a:p>
            <a:pPr>
              <a:defRPr/>
            </a:pPr>
            <a:r>
              <a:rPr lang="pl-PL" sz="2400" dirty="0"/>
              <a:t>2014 - 2024</a:t>
            </a:r>
          </a:p>
        </c:rich>
      </c:tx>
      <c:layout>
        <c:manualLayout>
          <c:xMode val="edge"/>
          <c:yMode val="edge"/>
          <c:x val="0.16559963870840497"/>
          <c:y val="1.15077600680776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TABLICA!$O$93</c:f>
              <c:strCache>
                <c:ptCount val="1"/>
                <c:pt idx="0">
                  <c:v>SUBWENCJA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TABLICA!$N$94:$N$101</c:f>
              <c:strCache>
                <c:ptCount val="8"/>
                <c:pt idx="0">
                  <c:v>Brudzew </c:v>
                </c:pt>
                <c:pt idx="1">
                  <c:v>Dobra</c:v>
                </c:pt>
                <c:pt idx="2">
                  <c:v>Kawęczyn</c:v>
                </c:pt>
                <c:pt idx="3">
                  <c:v>Malanów</c:v>
                </c:pt>
                <c:pt idx="4">
                  <c:v>Przykona</c:v>
                </c:pt>
                <c:pt idx="5">
                  <c:v>Tuliszków</c:v>
                </c:pt>
                <c:pt idx="6">
                  <c:v>Turek</c:v>
                </c:pt>
                <c:pt idx="7">
                  <c:v>Władysławów</c:v>
                </c:pt>
              </c:strCache>
            </c:strRef>
          </c:cat>
          <c:val>
            <c:numRef>
              <c:f>TABLICA!$O$94:$O$101</c:f>
              <c:numCache>
                <c:formatCode>_-* #\ ##0_-;\-* #\ ##0_-;_-* "-"??_-;_-@_-</c:formatCode>
                <c:ptCount val="8"/>
                <c:pt idx="0">
                  <c:v>3126.9930000000004</c:v>
                </c:pt>
                <c:pt idx="1">
                  <c:v>3470.018</c:v>
                </c:pt>
                <c:pt idx="2">
                  <c:v>5744.75</c:v>
                </c:pt>
                <c:pt idx="3">
                  <c:v>4237.2420000000002</c:v>
                </c:pt>
                <c:pt idx="4">
                  <c:v>4978.0309999999999</c:v>
                </c:pt>
                <c:pt idx="5">
                  <c:v>6239.8650000000016</c:v>
                </c:pt>
                <c:pt idx="6">
                  <c:v>10398.372000000001</c:v>
                </c:pt>
                <c:pt idx="7">
                  <c:v>6299.1230000000014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5-41A4-8E22-7481EE981D8C}"/>
            </c:ext>
          </c:extLst>
        </c:ser>
        <c:ser>
          <c:idx val="1"/>
          <c:order val="1"/>
          <c:tx>
            <c:strRef>
              <c:f>TABLICA!$P$93</c:f>
              <c:strCache>
                <c:ptCount val="1"/>
                <c:pt idx="0">
                  <c:v>WYDATKI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TABLICA!$N$94:$N$101</c:f>
              <c:strCache>
                <c:ptCount val="8"/>
                <c:pt idx="0">
                  <c:v>Brudzew </c:v>
                </c:pt>
                <c:pt idx="1">
                  <c:v>Dobra</c:v>
                </c:pt>
                <c:pt idx="2">
                  <c:v>Kawęczyn</c:v>
                </c:pt>
                <c:pt idx="3">
                  <c:v>Malanów</c:v>
                </c:pt>
                <c:pt idx="4">
                  <c:v>Przykona</c:v>
                </c:pt>
                <c:pt idx="5">
                  <c:v>Tuliszków</c:v>
                </c:pt>
                <c:pt idx="6">
                  <c:v>Turek</c:v>
                </c:pt>
                <c:pt idx="7">
                  <c:v>Władysławów</c:v>
                </c:pt>
              </c:strCache>
            </c:strRef>
          </c:cat>
          <c:val>
            <c:numRef>
              <c:f>TABLICA!$P$94:$P$101</c:f>
              <c:numCache>
                <c:formatCode>_-* #\ ##0_-;\-* #\ ##0_-;_-* "-"??_-;_-@_-</c:formatCode>
                <c:ptCount val="8"/>
                <c:pt idx="0">
                  <c:v>7844.7455000000018</c:v>
                </c:pt>
                <c:pt idx="1">
                  <c:v>7185.3301700000002</c:v>
                </c:pt>
                <c:pt idx="2">
                  <c:v>7436.5404300000009</c:v>
                </c:pt>
                <c:pt idx="3">
                  <c:v>7465.5528700000013</c:v>
                </c:pt>
                <c:pt idx="4">
                  <c:v>8536.601349999999</c:v>
                </c:pt>
                <c:pt idx="5">
                  <c:v>10617.721730000001</c:v>
                </c:pt>
                <c:pt idx="6">
                  <c:v>16382.169439999998</c:v>
                </c:pt>
                <c:pt idx="7">
                  <c:v>11270.715920000002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5-41A4-8E22-7481EE981D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203101808"/>
        <c:axId val="1203102768"/>
      </c:barChart>
      <c:catAx>
        <c:axId val="1203101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WZROST SUBWENCJI I WYDATKÓW OŚWIATOWYCH DLA GMIN 2014 - 2024</a:t>
                </a:r>
              </a:p>
            </c:rich>
          </c:tx>
          <c:layout>
            <c:manualLayout>
              <c:xMode val="edge"/>
              <c:yMode val="edge"/>
              <c:x val="0.33646692201376965"/>
              <c:y val="0.94568906358582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03102768"/>
        <c:crosses val="autoZero"/>
        <c:auto val="1"/>
        <c:lblAlgn val="ctr"/>
        <c:lblOffset val="100"/>
        <c:noMultiLvlLbl val="0"/>
      </c:catAx>
      <c:valAx>
        <c:axId val="120310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WARTOŚĆ W TYS. ZŁOTYCH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031018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/>
              <a:t>Dochody własne pomniejszone o "lukę oświatową"</a:t>
            </a:r>
          </a:p>
        </c:rich>
      </c:tx>
      <c:layout>
        <c:manualLayout>
          <c:xMode val="edge"/>
          <c:yMode val="edge"/>
          <c:x val="0.22055211848518935"/>
          <c:y val="2.77315585135884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'Luka Oświatowa'!$C$155</c:f>
              <c:strCache>
                <c:ptCount val="1"/>
                <c:pt idx="0">
                  <c:v>Kawęczyn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Oświatowa'!$D$155:$N$155</c:f>
              <c:numCache>
                <c:formatCode>_-* #\ ##0_-;\-* #\ ##0_-;_-* "-"??_-;_-@_-</c:formatCode>
                <c:ptCount val="11"/>
                <c:pt idx="0">
                  <c:v>1553.1420899999998</c:v>
                </c:pt>
                <c:pt idx="1">
                  <c:v>2218.1065799999997</c:v>
                </c:pt>
                <c:pt idx="2">
                  <c:v>3100.3042099999993</c:v>
                </c:pt>
                <c:pt idx="3">
                  <c:v>573.13763000000108</c:v>
                </c:pt>
                <c:pt idx="4">
                  <c:v>4055.5403699999997</c:v>
                </c:pt>
                <c:pt idx="5">
                  <c:v>3883.8061700000007</c:v>
                </c:pt>
                <c:pt idx="6">
                  <c:v>4959.4439700000003</c:v>
                </c:pt>
                <c:pt idx="7">
                  <c:v>5330.4010699999999</c:v>
                </c:pt>
                <c:pt idx="8">
                  <c:v>9632.5162199999977</c:v>
                </c:pt>
                <c:pt idx="9">
                  <c:v>5020.8033300000016</c:v>
                </c:pt>
                <c:pt idx="10">
                  <c:v>6646.4071199999998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A7-4843-8444-7F1C9DE27EA3}"/>
            </c:ext>
          </c:extLst>
        </c:ser>
        <c:ser>
          <c:idx val="0"/>
          <c:order val="1"/>
          <c:tx>
            <c:strRef>
              <c:f>'Luka Oświatowa'!$C$153</c:f>
              <c:strCache>
                <c:ptCount val="1"/>
                <c:pt idx="0">
                  <c:v>Brudzew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Oświatowa'!$D$153:$N$153</c:f>
              <c:numCache>
                <c:formatCode>_-* #\ ##0_-;\-* #\ ##0_-;_-* "-"??_-;_-@_-</c:formatCode>
                <c:ptCount val="11"/>
                <c:pt idx="0">
                  <c:v>9267.3949600000014</c:v>
                </c:pt>
                <c:pt idx="1">
                  <c:v>10094.22752</c:v>
                </c:pt>
                <c:pt idx="2">
                  <c:v>12972.32504</c:v>
                </c:pt>
                <c:pt idx="3">
                  <c:v>12516.070320000003</c:v>
                </c:pt>
                <c:pt idx="4">
                  <c:v>11780.533289999999</c:v>
                </c:pt>
                <c:pt idx="5">
                  <c:v>11398.140820000001</c:v>
                </c:pt>
                <c:pt idx="6">
                  <c:v>12587.213080000001</c:v>
                </c:pt>
                <c:pt idx="7">
                  <c:v>11898.241259999999</c:v>
                </c:pt>
                <c:pt idx="8">
                  <c:v>12021.580279999998</c:v>
                </c:pt>
                <c:pt idx="9">
                  <c:v>11425.214079999998</c:v>
                </c:pt>
                <c:pt idx="10">
                  <c:v>14432.429579999998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A7-4843-8444-7F1C9DE27EA3}"/>
            </c:ext>
          </c:extLst>
        </c:ser>
        <c:ser>
          <c:idx val="1"/>
          <c:order val="2"/>
          <c:tx>
            <c:strRef>
              <c:f>'Luka Oświatowa'!$C$154</c:f>
              <c:strCache>
                <c:ptCount val="1"/>
                <c:pt idx="0">
                  <c:v>Dobra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Oświatowa'!$D$154:$N$154</c:f>
              <c:numCache>
                <c:formatCode>_-* #\ ##0_-;\-* #\ ##0_-;_-* "-"??_-;_-@_-</c:formatCode>
                <c:ptCount val="11"/>
                <c:pt idx="0">
                  <c:v>5181.2446499999987</c:v>
                </c:pt>
                <c:pt idx="1">
                  <c:v>5921.4601900000007</c:v>
                </c:pt>
                <c:pt idx="2">
                  <c:v>7329.219039999999</c:v>
                </c:pt>
                <c:pt idx="3">
                  <c:v>6642.4382999999989</c:v>
                </c:pt>
                <c:pt idx="4">
                  <c:v>10671.246290000001</c:v>
                </c:pt>
                <c:pt idx="5">
                  <c:v>7694.6859999999997</c:v>
                </c:pt>
                <c:pt idx="6">
                  <c:v>10047.322039999999</c:v>
                </c:pt>
                <c:pt idx="7">
                  <c:v>8711.8958999999995</c:v>
                </c:pt>
                <c:pt idx="8">
                  <c:v>12182.956869999998</c:v>
                </c:pt>
                <c:pt idx="9">
                  <c:v>1536.7141399999982</c:v>
                </c:pt>
                <c:pt idx="10">
                  <c:v>9903.9963499999994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5A7-4843-8444-7F1C9DE27EA3}"/>
            </c:ext>
          </c:extLst>
        </c:ser>
        <c:ser>
          <c:idx val="3"/>
          <c:order val="3"/>
          <c:tx>
            <c:strRef>
              <c:f>'Luka Oświatowa'!$C$156</c:f>
              <c:strCache>
                <c:ptCount val="1"/>
                <c:pt idx="0">
                  <c:v>Malanów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Oświatowa'!$D$156:$N$156</c:f>
              <c:numCache>
                <c:formatCode>_-* #\ ##0_-;\-* #\ ##0_-;_-* "-"??_-;_-@_-</c:formatCode>
                <c:ptCount val="11"/>
                <c:pt idx="0">
                  <c:v>7122.3323600000022</c:v>
                </c:pt>
                <c:pt idx="1">
                  <c:v>7722.9026600000007</c:v>
                </c:pt>
                <c:pt idx="2">
                  <c:v>8069.2467300000017</c:v>
                </c:pt>
                <c:pt idx="3">
                  <c:v>7407.9979000000012</c:v>
                </c:pt>
                <c:pt idx="4">
                  <c:v>10476.6407</c:v>
                </c:pt>
                <c:pt idx="5">
                  <c:v>10988.577319999999</c:v>
                </c:pt>
                <c:pt idx="6">
                  <c:v>15554.315560000003</c:v>
                </c:pt>
                <c:pt idx="7">
                  <c:v>11242.190119999999</c:v>
                </c:pt>
                <c:pt idx="8">
                  <c:v>13693.165300000002</c:v>
                </c:pt>
                <c:pt idx="9">
                  <c:v>15609.666120000004</c:v>
                </c:pt>
                <c:pt idx="10">
                  <c:v>16192.618699999999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5A7-4843-8444-7F1C9DE27EA3}"/>
            </c:ext>
          </c:extLst>
        </c:ser>
        <c:ser>
          <c:idx val="4"/>
          <c:order val="4"/>
          <c:tx>
            <c:strRef>
              <c:f>'Luka Oświatowa'!$C$157</c:f>
              <c:strCache>
                <c:ptCount val="1"/>
                <c:pt idx="0">
                  <c:v>Przykona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Oświatowa'!$D$157:$N$157</c:f>
              <c:numCache>
                <c:formatCode>_-* #\ ##0_-;\-* #\ ##0_-;_-* "-"??_-;_-@_-</c:formatCode>
                <c:ptCount val="11"/>
                <c:pt idx="0">
                  <c:v>18415.603039999995</c:v>
                </c:pt>
                <c:pt idx="1">
                  <c:v>18380.657389999997</c:v>
                </c:pt>
                <c:pt idx="2">
                  <c:v>15762.173510000001</c:v>
                </c:pt>
                <c:pt idx="3">
                  <c:v>15740.191069999997</c:v>
                </c:pt>
                <c:pt idx="4">
                  <c:v>17253.348449999998</c:v>
                </c:pt>
                <c:pt idx="5">
                  <c:v>13364.924809999997</c:v>
                </c:pt>
                <c:pt idx="6">
                  <c:v>13679.688769999999</c:v>
                </c:pt>
                <c:pt idx="7">
                  <c:v>18193.852930000001</c:v>
                </c:pt>
                <c:pt idx="8">
                  <c:v>17625.974249999999</c:v>
                </c:pt>
                <c:pt idx="9">
                  <c:v>22054.799709999999</c:v>
                </c:pt>
                <c:pt idx="10">
                  <c:v>25898.58914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5A7-4843-8444-7F1C9DE27EA3}"/>
            </c:ext>
          </c:extLst>
        </c:ser>
        <c:ser>
          <c:idx val="5"/>
          <c:order val="5"/>
          <c:tx>
            <c:strRef>
              <c:f>'Luka Oświatowa'!$C$158</c:f>
              <c:strCache>
                <c:ptCount val="1"/>
                <c:pt idx="0">
                  <c:v>Tuliszków</c:v>
                </c:pt>
              </c:strCache>
            </c:strRef>
          </c:tx>
          <c:spPr>
            <a:ln w="22225" cap="rnd" cmpd="sng" algn="ctr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Oświatowa'!$D$158:$N$158</c:f>
              <c:numCache>
                <c:formatCode>_-* #\ ##0_-;\-* #\ ##0_-;_-* "-"??_-;_-@_-</c:formatCode>
                <c:ptCount val="11"/>
                <c:pt idx="0">
                  <c:v>3130.6694999999982</c:v>
                </c:pt>
                <c:pt idx="1">
                  <c:v>4450.0724699999992</c:v>
                </c:pt>
                <c:pt idx="2">
                  <c:v>5208.6251600000032</c:v>
                </c:pt>
                <c:pt idx="3">
                  <c:v>5839.6095000000005</c:v>
                </c:pt>
                <c:pt idx="4">
                  <c:v>6892.1965299999993</c:v>
                </c:pt>
                <c:pt idx="5">
                  <c:v>9246.0752399999983</c:v>
                </c:pt>
                <c:pt idx="6">
                  <c:v>8607.0590200000006</c:v>
                </c:pt>
                <c:pt idx="7">
                  <c:v>8139.2660199999991</c:v>
                </c:pt>
                <c:pt idx="8">
                  <c:v>11999.353579999999</c:v>
                </c:pt>
                <c:pt idx="9">
                  <c:v>13129.172750000002</c:v>
                </c:pt>
                <c:pt idx="10">
                  <c:v>14185.25107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5A7-4843-8444-7F1C9DE27EA3}"/>
            </c:ext>
          </c:extLst>
        </c:ser>
        <c:ser>
          <c:idx val="6"/>
          <c:order val="6"/>
          <c:tx>
            <c:strRef>
              <c:f>'Luka Oświatowa'!$C$159</c:f>
              <c:strCache>
                <c:ptCount val="1"/>
                <c:pt idx="0">
                  <c:v>Turek</c:v>
                </c:pt>
              </c:strCache>
            </c:strRef>
          </c:tx>
          <c:spPr>
            <a:ln w="22225" cap="rnd" cmpd="sng" algn="ctr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Oświatowa'!$D$159:$N$159</c:f>
              <c:numCache>
                <c:formatCode>_-* #\ ##0_-;\-* #\ ##0_-;_-* "-"??_-;_-@_-</c:formatCode>
                <c:ptCount val="11"/>
                <c:pt idx="0">
                  <c:v>7145.0911699999997</c:v>
                </c:pt>
                <c:pt idx="1">
                  <c:v>7669.7493800000002</c:v>
                </c:pt>
                <c:pt idx="2">
                  <c:v>9447.3234699999994</c:v>
                </c:pt>
                <c:pt idx="3">
                  <c:v>10149.13026</c:v>
                </c:pt>
                <c:pt idx="4">
                  <c:v>12022.961229999999</c:v>
                </c:pt>
                <c:pt idx="5">
                  <c:v>19124.636360000004</c:v>
                </c:pt>
                <c:pt idx="6">
                  <c:v>14826.548900000003</c:v>
                </c:pt>
                <c:pt idx="7">
                  <c:v>13729.772059999998</c:v>
                </c:pt>
                <c:pt idx="8">
                  <c:v>17899.203380000006</c:v>
                </c:pt>
                <c:pt idx="9">
                  <c:v>17963.718949999999</c:v>
                </c:pt>
                <c:pt idx="10">
                  <c:v>19793.754400000005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A5A7-4843-8444-7F1C9DE27EA3}"/>
            </c:ext>
          </c:extLst>
        </c:ser>
        <c:ser>
          <c:idx val="7"/>
          <c:order val="7"/>
          <c:tx>
            <c:strRef>
              <c:f>'Luka Oświatowa'!$C$160</c:f>
              <c:strCache>
                <c:ptCount val="1"/>
                <c:pt idx="0">
                  <c:v>Władysławów</c:v>
                </c:pt>
              </c:strCache>
            </c:strRef>
          </c:tx>
          <c:spPr>
            <a:ln w="22225" cap="rnd" cmpd="sng" algn="ctr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'Luka Oświatowa'!$D$152:$N$152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'Luka Oświatowa'!$D$160:$N$160</c:f>
              <c:numCache>
                <c:formatCode>_-* #\ ##0_-;\-* #\ ##0_-;_-* "-"??_-;_-@_-</c:formatCode>
                <c:ptCount val="11"/>
                <c:pt idx="0">
                  <c:v>5391.2283900000002</c:v>
                </c:pt>
                <c:pt idx="1">
                  <c:v>5575.8718099999987</c:v>
                </c:pt>
                <c:pt idx="2">
                  <c:v>7000.8286399999979</c:v>
                </c:pt>
                <c:pt idx="3">
                  <c:v>6960.5706399999981</c:v>
                </c:pt>
                <c:pt idx="4">
                  <c:v>7015.9276699999991</c:v>
                </c:pt>
                <c:pt idx="5">
                  <c:v>8288.0968999999968</c:v>
                </c:pt>
                <c:pt idx="6">
                  <c:v>11359.899860000003</c:v>
                </c:pt>
                <c:pt idx="7">
                  <c:v>9187.8577899999982</c:v>
                </c:pt>
                <c:pt idx="8">
                  <c:v>9748.9365799999978</c:v>
                </c:pt>
                <c:pt idx="9">
                  <c:v>6913.4438000000009</c:v>
                </c:pt>
                <c:pt idx="10">
                  <c:v>11292.35881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5A7-4843-8444-7F1C9DE27E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767616719"/>
        <c:axId val="767618639"/>
      </c:lineChart>
      <c:catAx>
        <c:axId val="7676167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Pomniejszone o "lukę oświatową" dochody własne w latach</a:t>
                </a:r>
              </a:p>
            </c:rich>
          </c:tx>
          <c:layout>
            <c:manualLayout>
              <c:xMode val="edge"/>
              <c:yMode val="edge"/>
              <c:x val="0.29237855684706077"/>
              <c:y val="0.941805215279870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67618639"/>
        <c:crosses val="autoZero"/>
        <c:auto val="1"/>
        <c:lblAlgn val="ctr"/>
        <c:lblOffset val="100"/>
        <c:noMultiLvlLbl val="0"/>
      </c:catAx>
      <c:valAx>
        <c:axId val="76761863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cap="all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wartości w tys. złotych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cap="all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6761671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25400">
            <a:noFill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400"/>
              <a:t>Zmiana</a:t>
            </a:r>
            <a:r>
              <a:rPr lang="en-US" sz="2400"/>
              <a:t> liczby mieszkanc</a:t>
            </a:r>
            <a:r>
              <a:rPr lang="pl-PL" sz="2400"/>
              <a:t>ów</a:t>
            </a:r>
            <a:r>
              <a:rPr lang="en-US" sz="2400"/>
              <a:t> w</a:t>
            </a:r>
            <a:r>
              <a:rPr lang="pl-PL" sz="2400"/>
              <a:t> gmin Powiatu Tureckiego</a:t>
            </a:r>
            <a:endParaRPr lang="en-US" sz="2400"/>
          </a:p>
        </c:rich>
      </c:tx>
      <c:layout>
        <c:manualLayout>
          <c:xMode val="edge"/>
          <c:yMode val="edge"/>
          <c:x val="0.10227811209946995"/>
          <c:y val="1.83406628461961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5070112763682317"/>
          <c:y val="0.11229220655499669"/>
          <c:w val="0.82518537301481387"/>
          <c:h val="0.636415331352063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TABLICA!$D$30</c:f>
              <c:strCache>
                <c:ptCount val="1"/>
                <c:pt idx="0">
                  <c:v>Liczba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TABLICA!$C$31:$C$38</c:f>
              <c:strCache>
                <c:ptCount val="8"/>
                <c:pt idx="0">
                  <c:v>Brudzew</c:v>
                </c:pt>
                <c:pt idx="1">
                  <c:v>Dobra</c:v>
                </c:pt>
                <c:pt idx="2">
                  <c:v>Kawęczyn</c:v>
                </c:pt>
                <c:pt idx="3">
                  <c:v>Malanów</c:v>
                </c:pt>
                <c:pt idx="4">
                  <c:v>Przykona</c:v>
                </c:pt>
                <c:pt idx="5">
                  <c:v>Tuliszków</c:v>
                </c:pt>
                <c:pt idx="6">
                  <c:v>Turek</c:v>
                </c:pt>
                <c:pt idx="7">
                  <c:v>Władysławów</c:v>
                </c:pt>
              </c:strCache>
            </c:strRef>
          </c:cat>
          <c:val>
            <c:numRef>
              <c:f>TABLICA!$D$31:$D$38</c:f>
              <c:numCache>
                <c:formatCode>General</c:formatCode>
                <c:ptCount val="8"/>
                <c:pt idx="0">
                  <c:v>-130</c:v>
                </c:pt>
                <c:pt idx="1">
                  <c:v>-515</c:v>
                </c:pt>
                <c:pt idx="2">
                  <c:v>-347</c:v>
                </c:pt>
                <c:pt idx="3">
                  <c:v>-97</c:v>
                </c:pt>
                <c:pt idx="4">
                  <c:v>191</c:v>
                </c:pt>
                <c:pt idx="5">
                  <c:v>-568</c:v>
                </c:pt>
                <c:pt idx="6">
                  <c:v>1604</c:v>
                </c:pt>
                <c:pt idx="7">
                  <c:v>-305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40-4C72-B18F-A58B53359B21}"/>
            </c:ext>
          </c:extLst>
        </c:ser>
        <c:ser>
          <c:idx val="1"/>
          <c:order val="1"/>
          <c:tx>
            <c:strRef>
              <c:f>TABLICA!$E$30</c:f>
              <c:strCache>
                <c:ptCount val="1"/>
                <c:pt idx="0">
                  <c:v>Procent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77000"/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tint val="77000"/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tint val="77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6.1093057812217919E-3"/>
                  <c:y val="2.35009508816634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40-4C72-B18F-A58B53359B21}"/>
                </c:ext>
              </c:extLst>
            </c:dLbl>
            <c:dLbl>
              <c:idx val="1"/>
              <c:layout>
                <c:manualLayout>
                  <c:x val="1.0851871947910974E-2"/>
                  <c:y val="6.22592603940071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40-4C72-B18F-A58B53359B21}"/>
                </c:ext>
              </c:extLst>
            </c:dLbl>
            <c:dLbl>
              <c:idx val="2"/>
              <c:layout>
                <c:manualLayout>
                  <c:x val="7.4955484390762418E-3"/>
                  <c:y val="6.22690646159513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40-4C72-B18F-A58B53359B21}"/>
                </c:ext>
              </c:extLst>
            </c:dLbl>
            <c:dLbl>
              <c:idx val="3"/>
              <c:layout>
                <c:manualLayout>
                  <c:x val="9.2152388947942133E-3"/>
                  <c:y val="9.33901161187536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C40-4C72-B18F-A58B53359B21}"/>
                </c:ext>
              </c:extLst>
            </c:dLbl>
            <c:dLbl>
              <c:idx val="4"/>
              <c:layout>
                <c:manualLayout>
                  <c:x val="4.4238021408115041E-3"/>
                  <c:y val="9.33852140077820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C40-4C72-B18F-A58B53359B21}"/>
                </c:ext>
              </c:extLst>
            </c:dLbl>
            <c:dLbl>
              <c:idx val="5"/>
              <c:layout>
                <c:manualLayout>
                  <c:x val="3.1547518297100224E-3"/>
                  <c:y val="6.22592603940071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C40-4C72-B18F-A58B53359B21}"/>
                </c:ext>
              </c:extLst>
            </c:dLbl>
            <c:dLbl>
              <c:idx val="6"/>
              <c:layout>
                <c:manualLayout>
                  <c:x val="1.3472968656695691E-2"/>
                  <c:y val="9.53947655167174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C40-4C72-B18F-A58B53359B21}"/>
                </c:ext>
              </c:extLst>
            </c:dLbl>
            <c:dLbl>
              <c:idx val="7"/>
              <c:layout>
                <c:manualLayout>
                  <c:x val="7.4125429076309568E-3"/>
                  <c:y val="6.22592603940071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C40-4C72-B18F-A58B53359B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TABLICA!$C$31:$C$38</c:f>
              <c:strCache>
                <c:ptCount val="8"/>
                <c:pt idx="0">
                  <c:v>Brudzew</c:v>
                </c:pt>
                <c:pt idx="1">
                  <c:v>Dobra</c:v>
                </c:pt>
                <c:pt idx="2">
                  <c:v>Kawęczyn</c:v>
                </c:pt>
                <c:pt idx="3">
                  <c:v>Malanów</c:v>
                </c:pt>
                <c:pt idx="4">
                  <c:v>Przykona</c:v>
                </c:pt>
                <c:pt idx="5">
                  <c:v>Tuliszków</c:v>
                </c:pt>
                <c:pt idx="6">
                  <c:v>Turek</c:v>
                </c:pt>
                <c:pt idx="7">
                  <c:v>Władysławów</c:v>
                </c:pt>
              </c:strCache>
            </c:strRef>
          </c:cat>
          <c:val>
            <c:numRef>
              <c:f>TABLICA!$E$31:$E$38</c:f>
              <c:numCache>
                <c:formatCode>0%</c:formatCode>
                <c:ptCount val="8"/>
                <c:pt idx="0">
                  <c:v>-2.1750041827003512E-2</c:v>
                </c:pt>
                <c:pt idx="1">
                  <c:v>-8.2150263199872384E-2</c:v>
                </c:pt>
                <c:pt idx="2">
                  <c:v>-6.6234014124832985E-2</c:v>
                </c:pt>
                <c:pt idx="3">
                  <c:v>-1.484996938150643E-2</c:v>
                </c:pt>
                <c:pt idx="4">
                  <c:v>4.3134598012646796E-2</c:v>
                </c:pt>
                <c:pt idx="5">
                  <c:v>-5.3233364573570759E-2</c:v>
                </c:pt>
                <c:pt idx="6">
                  <c:v>0.17344290657439446</c:v>
                </c:pt>
                <c:pt idx="7">
                  <c:v>-3.7414131501472034E-2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C40-4C72-B18F-A58B53359B2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87952367"/>
        <c:axId val="287952847"/>
      </c:barChart>
      <c:catAx>
        <c:axId val="2879523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Gminy Powiatu Tureckiego</a:t>
                </a:r>
              </a:p>
            </c:rich>
          </c:tx>
          <c:layout>
            <c:manualLayout>
              <c:xMode val="edge"/>
              <c:yMode val="edge"/>
              <c:x val="0.38215436142903475"/>
              <c:y val="0.944591947533009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7952847"/>
        <c:crosses val="autoZero"/>
        <c:auto val="1"/>
        <c:lblAlgn val="ctr"/>
        <c:lblOffset val="100"/>
        <c:noMultiLvlLbl val="0"/>
      </c:catAx>
      <c:valAx>
        <c:axId val="287952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LICZBA MIESZKAŃCÓW - OSOBY</a:t>
                </a:r>
              </a:p>
            </c:rich>
          </c:tx>
          <c:layout>
            <c:manualLayout>
              <c:xMode val="edge"/>
              <c:yMode val="edge"/>
              <c:x val="3.4106153397491977E-2"/>
              <c:y val="0.147894187807529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795236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pl-PL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/>
              <a:t>Zmiana liczby dzieci w wieku 0 - 15 lat</a:t>
            </a:r>
          </a:p>
        </c:rich>
      </c:tx>
      <c:layout>
        <c:manualLayout>
          <c:xMode val="edge"/>
          <c:yMode val="edge"/>
          <c:x val="0.24648510362285272"/>
          <c:y val="1.62379122647700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TABLICA!$V$34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-2.60120305641359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8F-4968-8413-3D8F898561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TABLICA!$U$35:$U$41</c:f>
              <c:strCache>
                <c:ptCount val="7"/>
                <c:pt idx="0">
                  <c:v>Brudzew</c:v>
                </c:pt>
                <c:pt idx="1">
                  <c:v>Dobra</c:v>
                </c:pt>
                <c:pt idx="2">
                  <c:v>Kawęczyn</c:v>
                </c:pt>
                <c:pt idx="3">
                  <c:v>Przykona</c:v>
                </c:pt>
                <c:pt idx="4">
                  <c:v>Tuliszków</c:v>
                </c:pt>
                <c:pt idx="5">
                  <c:v>Turek</c:v>
                </c:pt>
                <c:pt idx="6">
                  <c:v>Władysławów</c:v>
                </c:pt>
              </c:strCache>
            </c:strRef>
          </c:cat>
          <c:val>
            <c:numRef>
              <c:f>TABLICA!$V$35:$V$41</c:f>
              <c:numCache>
                <c:formatCode>General</c:formatCode>
                <c:ptCount val="7"/>
                <c:pt idx="0">
                  <c:v>1066</c:v>
                </c:pt>
                <c:pt idx="1">
                  <c:v>1051</c:v>
                </c:pt>
                <c:pt idx="2">
                  <c:v>952</c:v>
                </c:pt>
                <c:pt idx="3">
                  <c:v>796</c:v>
                </c:pt>
                <c:pt idx="4">
                  <c:v>1955</c:v>
                </c:pt>
                <c:pt idx="5">
                  <c:v>1852</c:v>
                </c:pt>
                <c:pt idx="6">
                  <c:v>1537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8F-4968-8413-3D8F89856144}"/>
            </c:ext>
          </c:extLst>
        </c:ser>
        <c:ser>
          <c:idx val="1"/>
          <c:order val="1"/>
          <c:tx>
            <c:strRef>
              <c:f>TABLICA!$W$34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3"/>
              <c:layout>
                <c:manualLayout>
                  <c:x val="0"/>
                  <c:y val="-2.92635343846529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C8F-4968-8413-3D8F898561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TABLICA!$U$35:$U$41</c:f>
              <c:strCache>
                <c:ptCount val="7"/>
                <c:pt idx="0">
                  <c:v>Brudzew</c:v>
                </c:pt>
                <c:pt idx="1">
                  <c:v>Dobra</c:v>
                </c:pt>
                <c:pt idx="2">
                  <c:v>Kawęczyn</c:v>
                </c:pt>
                <c:pt idx="3">
                  <c:v>Przykona</c:v>
                </c:pt>
                <c:pt idx="4">
                  <c:v>Tuliszków</c:v>
                </c:pt>
                <c:pt idx="5">
                  <c:v>Turek</c:v>
                </c:pt>
                <c:pt idx="6">
                  <c:v>Władysławów</c:v>
                </c:pt>
              </c:strCache>
            </c:strRef>
          </c:cat>
          <c:val>
            <c:numRef>
              <c:f>TABLICA!$W$35:$W$41</c:f>
              <c:numCache>
                <c:formatCode>General</c:formatCode>
                <c:ptCount val="7"/>
                <c:pt idx="0">
                  <c:v>1020</c:v>
                </c:pt>
                <c:pt idx="1">
                  <c:v>875</c:v>
                </c:pt>
                <c:pt idx="2">
                  <c:v>845</c:v>
                </c:pt>
                <c:pt idx="3">
                  <c:v>854</c:v>
                </c:pt>
                <c:pt idx="4">
                  <c:v>1805</c:v>
                </c:pt>
                <c:pt idx="5">
                  <c:v>2173</c:v>
                </c:pt>
                <c:pt idx="6">
                  <c:v>1390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C8F-4968-8413-3D8F89856144}"/>
            </c:ext>
          </c:extLst>
        </c:ser>
        <c:ser>
          <c:idx val="2"/>
          <c:order val="2"/>
          <c:tx>
            <c:strRef>
              <c:f>TABLICA!$X$34</c:f>
              <c:strCache>
                <c:ptCount val="1"/>
                <c:pt idx="0">
                  <c:v>więcej/mniej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TABLICA!$U$35:$U$41</c:f>
              <c:strCache>
                <c:ptCount val="7"/>
                <c:pt idx="0">
                  <c:v>Brudzew</c:v>
                </c:pt>
                <c:pt idx="1">
                  <c:v>Dobra</c:v>
                </c:pt>
                <c:pt idx="2">
                  <c:v>Kawęczyn</c:v>
                </c:pt>
                <c:pt idx="3">
                  <c:v>Przykona</c:v>
                </c:pt>
                <c:pt idx="4">
                  <c:v>Tuliszków</c:v>
                </c:pt>
                <c:pt idx="5">
                  <c:v>Turek</c:v>
                </c:pt>
                <c:pt idx="6">
                  <c:v>Władysławów</c:v>
                </c:pt>
              </c:strCache>
            </c:strRef>
          </c:cat>
          <c:val>
            <c:numRef>
              <c:f>TABLICA!$X$35:$X$41</c:f>
              <c:numCache>
                <c:formatCode>General</c:formatCode>
                <c:ptCount val="7"/>
                <c:pt idx="0">
                  <c:v>-46</c:v>
                </c:pt>
                <c:pt idx="1">
                  <c:v>-176</c:v>
                </c:pt>
                <c:pt idx="2">
                  <c:v>-107</c:v>
                </c:pt>
                <c:pt idx="3">
                  <c:v>58</c:v>
                </c:pt>
                <c:pt idx="4">
                  <c:v>-150</c:v>
                </c:pt>
                <c:pt idx="5">
                  <c:v>321</c:v>
                </c:pt>
                <c:pt idx="6">
                  <c:v>-147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C8F-4968-8413-3D8F89856144}"/>
            </c:ext>
          </c:extLst>
        </c:ser>
        <c:ser>
          <c:idx val="3"/>
          <c:order val="3"/>
          <c:tx>
            <c:strRef>
              <c:f>TABLICA!$Y$34</c:f>
              <c:strCache>
                <c:ptCount val="1"/>
                <c:pt idx="0">
                  <c:v>spadek/wzrost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9.46969696969697E-3"/>
                  <c:y val="5.58659217877094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8F-4968-8413-3D8F89856144}"/>
                </c:ext>
              </c:extLst>
            </c:dLbl>
            <c:dLbl>
              <c:idx val="1"/>
              <c:layout>
                <c:manualLayout>
                  <c:x val="1.8939393939393871E-2"/>
                  <c:y val="5.86592178770949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8F-4968-8413-3D8F89856144}"/>
                </c:ext>
              </c:extLst>
            </c:dLbl>
            <c:dLbl>
              <c:idx val="2"/>
              <c:layout>
                <c:manualLayout>
                  <c:x val="1.3257575757575758E-2"/>
                  <c:y val="5.30726256983239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8F-4968-8413-3D8F89856144}"/>
                </c:ext>
              </c:extLst>
            </c:dLbl>
            <c:dLbl>
              <c:idx val="3"/>
              <c:layout>
                <c:manualLayout>
                  <c:x val="3.7878787878787186E-3"/>
                  <c:y val="-5.865921787709507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8F-4968-8413-3D8F89856144}"/>
                </c:ext>
              </c:extLst>
            </c:dLbl>
            <c:dLbl>
              <c:idx val="4"/>
              <c:layout>
                <c:manualLayout>
                  <c:x val="1.7045454545454544E-2"/>
                  <c:y val="5.58659217877094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8F-4968-8413-3D8F89856144}"/>
                </c:ext>
              </c:extLst>
            </c:dLbl>
            <c:dLbl>
              <c:idx val="5"/>
              <c:layout>
                <c:manualLayout>
                  <c:x val="0"/>
                  <c:y val="-0.1173184357541899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8F-4968-8413-3D8F89856144}"/>
                </c:ext>
              </c:extLst>
            </c:dLbl>
            <c:dLbl>
              <c:idx val="6"/>
              <c:layout>
                <c:manualLayout>
                  <c:x val="1.893939393939394E-2"/>
                  <c:y val="5.30726256983240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8F-4968-8413-3D8F898561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TABLICA!$U$35:$U$41</c:f>
              <c:strCache>
                <c:ptCount val="7"/>
                <c:pt idx="0">
                  <c:v>Brudzew</c:v>
                </c:pt>
                <c:pt idx="1">
                  <c:v>Dobra</c:v>
                </c:pt>
                <c:pt idx="2">
                  <c:v>Kawęczyn</c:v>
                </c:pt>
                <c:pt idx="3">
                  <c:v>Przykona</c:v>
                </c:pt>
                <c:pt idx="4">
                  <c:v>Tuliszków</c:v>
                </c:pt>
                <c:pt idx="5">
                  <c:v>Turek</c:v>
                </c:pt>
                <c:pt idx="6">
                  <c:v>Władysławów</c:v>
                </c:pt>
              </c:strCache>
            </c:strRef>
          </c:cat>
          <c:val>
            <c:numRef>
              <c:f>TABLICA!$Y$35:$Y$41</c:f>
              <c:numCache>
                <c:formatCode>0%</c:formatCode>
                <c:ptCount val="7"/>
                <c:pt idx="0">
                  <c:v>0.95684803001876173</c:v>
                </c:pt>
                <c:pt idx="1">
                  <c:v>0.83254043767840147</c:v>
                </c:pt>
                <c:pt idx="2">
                  <c:v>0.88760504201680668</c:v>
                </c:pt>
                <c:pt idx="3">
                  <c:v>1.0728643216080402</c:v>
                </c:pt>
                <c:pt idx="4">
                  <c:v>0.92327365728900257</c:v>
                </c:pt>
                <c:pt idx="5">
                  <c:v>1.1733261339092873</c:v>
                </c:pt>
                <c:pt idx="6">
                  <c:v>0.90435914118412497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C8F-4968-8413-3D8F898561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64271663"/>
        <c:axId val="964273583"/>
      </c:barChart>
      <c:catAx>
        <c:axId val="964271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64273583"/>
        <c:crosses val="autoZero"/>
        <c:auto val="1"/>
        <c:lblAlgn val="ctr"/>
        <c:lblOffset val="100"/>
        <c:noMultiLvlLbl val="0"/>
      </c:catAx>
      <c:valAx>
        <c:axId val="964273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6427166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L</a:t>
            </a:r>
            <a:r>
              <a:rPr lang="en-US"/>
              <a:t>iczba dzieci</a:t>
            </a:r>
            <a:r>
              <a:rPr lang="pl-PL"/>
              <a:t> urodzonych i zamieszkałych w GK</a:t>
            </a:r>
            <a:endParaRPr lang="en-US"/>
          </a:p>
        </c:rich>
      </c:tx>
      <c:layout>
        <c:manualLayout>
          <c:xMode val="edge"/>
          <c:yMode val="edge"/>
          <c:x val="0.19887611852078366"/>
          <c:y val="2.19313293041725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Prognoza_dzieci_Gmina!$E$66</c:f>
              <c:strCache>
                <c:ptCount val="1"/>
                <c:pt idx="0">
                  <c:v>liczba dzieci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4000"/>
                  </a:schemeClr>
                </a:gs>
                <a:gs pos="100000">
                  <a:schemeClr val="accent1">
                    <a:shade val="98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Prognoza_dzieci_Gmina!$F$65:$U$65</c:f>
              <c:strCache>
                <c:ptCount val="1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  <c:pt idx="12">
                  <c:v>2026</c:v>
                </c:pt>
                <c:pt idx="13">
                  <c:v>2027</c:v>
                </c:pt>
                <c:pt idx="14">
                  <c:v>2028</c:v>
                </c:pt>
                <c:pt idx="15">
                  <c:v>2029</c:v>
                </c:pt>
              </c:strCache>
            </c:strRef>
          </c:cat>
          <c:val>
            <c:numRef>
              <c:f>Prognoza_dzieci_Gmina!$F$66:$U$66</c:f>
              <c:numCache>
                <c:formatCode>General</c:formatCode>
                <c:ptCount val="16"/>
                <c:pt idx="0">
                  <c:v>459</c:v>
                </c:pt>
                <c:pt idx="1">
                  <c:v>479</c:v>
                </c:pt>
                <c:pt idx="2">
                  <c:v>483</c:v>
                </c:pt>
                <c:pt idx="3">
                  <c:v>482</c:v>
                </c:pt>
                <c:pt idx="4">
                  <c:v>499</c:v>
                </c:pt>
                <c:pt idx="5">
                  <c:v>508</c:v>
                </c:pt>
                <c:pt idx="6">
                  <c:v>489</c:v>
                </c:pt>
                <c:pt idx="7">
                  <c:v>488</c:v>
                </c:pt>
                <c:pt idx="8">
                  <c:v>468</c:v>
                </c:pt>
                <c:pt idx="9">
                  <c:v>439</c:v>
                </c:pt>
                <c:pt idx="10">
                  <c:v>438</c:v>
                </c:pt>
                <c:pt idx="11">
                  <c:v>449</c:v>
                </c:pt>
                <c:pt idx="12">
                  <c:v>435</c:v>
                </c:pt>
                <c:pt idx="13">
                  <c:v>440</c:v>
                </c:pt>
                <c:pt idx="14">
                  <c:v>431</c:v>
                </c:pt>
                <c:pt idx="15">
                  <c:v>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18-4F87-95B0-B45C9BA160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48470304"/>
        <c:axId val="248468864"/>
      </c:barChart>
      <c:catAx>
        <c:axId val="24847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48468864"/>
        <c:crosses val="autoZero"/>
        <c:auto val="1"/>
        <c:lblAlgn val="ctr"/>
        <c:lblOffset val="100"/>
        <c:noMultiLvlLbl val="0"/>
      </c:catAx>
      <c:valAx>
        <c:axId val="248468864"/>
        <c:scaling>
          <c:orientation val="minMax"/>
          <c:max val="530"/>
          <c:min val="3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484703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400"/>
              <a:t>Dzieci urodzone w obwodach szkół Gminy Kawęczyn</a:t>
            </a:r>
          </a:p>
        </c:rich>
      </c:tx>
      <c:layout>
        <c:manualLayout>
          <c:xMode val="edge"/>
          <c:yMode val="edge"/>
          <c:x val="0.21194754704173899"/>
          <c:y val="2.42323227936066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7587974780405502"/>
          <c:y val="0.1057427404046071"/>
          <c:w val="0.81092285426558419"/>
          <c:h val="0.572385871886252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Arkusz1!$AA$29</c:f>
              <c:strCache>
                <c:ptCount val="1"/>
                <c:pt idx="0">
                  <c:v>Kawęczyn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Arkusz1!$Z$30:$Z$38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Arkusz1!$AA$30:$AA$38</c:f>
              <c:numCache>
                <c:formatCode>General</c:formatCode>
                <c:ptCount val="9"/>
                <c:pt idx="0">
                  <c:v>17</c:v>
                </c:pt>
                <c:pt idx="1">
                  <c:v>15</c:v>
                </c:pt>
                <c:pt idx="2">
                  <c:v>14</c:v>
                </c:pt>
                <c:pt idx="3">
                  <c:v>15</c:v>
                </c:pt>
                <c:pt idx="4">
                  <c:v>10</c:v>
                </c:pt>
                <c:pt idx="5">
                  <c:v>15</c:v>
                </c:pt>
                <c:pt idx="6">
                  <c:v>11</c:v>
                </c:pt>
                <c:pt idx="7">
                  <c:v>14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A4-4071-85BF-481073C5AB03}"/>
            </c:ext>
          </c:extLst>
        </c:ser>
        <c:ser>
          <c:idx val="1"/>
          <c:order val="1"/>
          <c:tx>
            <c:strRef>
              <c:f>Arkusz1!$AB$29</c:f>
              <c:strCache>
                <c:ptCount val="1"/>
                <c:pt idx="0">
                  <c:v>Skarżyn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Arkusz1!$Z$30:$Z$38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Arkusz1!$AB$30:$AB$38</c:f>
              <c:numCache>
                <c:formatCode>General</c:formatCode>
                <c:ptCount val="9"/>
                <c:pt idx="0">
                  <c:v>8</c:v>
                </c:pt>
                <c:pt idx="1">
                  <c:v>10</c:v>
                </c:pt>
                <c:pt idx="2">
                  <c:v>11</c:v>
                </c:pt>
                <c:pt idx="3">
                  <c:v>8</c:v>
                </c:pt>
                <c:pt idx="4">
                  <c:v>8</c:v>
                </c:pt>
                <c:pt idx="5">
                  <c:v>6</c:v>
                </c:pt>
                <c:pt idx="6">
                  <c:v>5</c:v>
                </c:pt>
                <c:pt idx="7">
                  <c:v>1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A4-4071-85BF-481073C5AB03}"/>
            </c:ext>
          </c:extLst>
        </c:ser>
        <c:ser>
          <c:idx val="2"/>
          <c:order val="2"/>
          <c:tx>
            <c:strRef>
              <c:f>Arkusz1!$AC$29</c:f>
              <c:strCache>
                <c:ptCount val="1"/>
                <c:pt idx="0">
                  <c:v>Kowale Pańskie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Arkusz1!$Z$30:$Z$38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Arkusz1!$AC$30:$AC$38</c:f>
              <c:numCache>
                <c:formatCode>General</c:formatCode>
                <c:ptCount val="9"/>
                <c:pt idx="0">
                  <c:v>24</c:v>
                </c:pt>
                <c:pt idx="1">
                  <c:v>17</c:v>
                </c:pt>
                <c:pt idx="2">
                  <c:v>18</c:v>
                </c:pt>
                <c:pt idx="3">
                  <c:v>22</c:v>
                </c:pt>
                <c:pt idx="4">
                  <c:v>17</c:v>
                </c:pt>
                <c:pt idx="5">
                  <c:v>11</c:v>
                </c:pt>
                <c:pt idx="6">
                  <c:v>9</c:v>
                </c:pt>
                <c:pt idx="7">
                  <c:v>13</c:v>
                </c:pt>
                <c:pt idx="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A4-4071-85BF-481073C5AB03}"/>
            </c:ext>
          </c:extLst>
        </c:ser>
        <c:ser>
          <c:idx val="3"/>
          <c:order val="3"/>
          <c:tx>
            <c:strRef>
              <c:f>Arkusz1!$AD$29</c:f>
              <c:strCache>
                <c:ptCount val="1"/>
                <c:pt idx="0">
                  <c:v>Tokary Pierwsze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Arkusz1!$Z$30:$Z$38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Arkusz1!$AD$30:$AD$38</c:f>
              <c:numCache>
                <c:formatCode>General</c:formatCode>
                <c:ptCount val="9"/>
                <c:pt idx="0">
                  <c:v>19</c:v>
                </c:pt>
                <c:pt idx="1">
                  <c:v>21</c:v>
                </c:pt>
                <c:pt idx="2">
                  <c:v>17</c:v>
                </c:pt>
                <c:pt idx="3">
                  <c:v>14</c:v>
                </c:pt>
                <c:pt idx="4">
                  <c:v>17</c:v>
                </c:pt>
                <c:pt idx="5">
                  <c:v>14</c:v>
                </c:pt>
                <c:pt idx="6">
                  <c:v>14</c:v>
                </c:pt>
                <c:pt idx="7">
                  <c:v>13</c:v>
                </c:pt>
                <c:pt idx="8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A4-4071-85BF-481073C5AB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1214400"/>
        <c:axId val="1201233120"/>
      </c:barChart>
      <c:lineChart>
        <c:grouping val="standard"/>
        <c:varyColors val="0"/>
        <c:ser>
          <c:idx val="4"/>
          <c:order val="4"/>
          <c:tx>
            <c:strRef>
              <c:f>Arkusz1!$AE$29</c:f>
              <c:strCache>
                <c:ptCount val="1"/>
                <c:pt idx="0">
                  <c:v>Łącznie Gmina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Arkusz1!$Z$30:$Z$38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Arkusz1!$AE$30:$AE$38</c:f>
              <c:numCache>
                <c:formatCode>General</c:formatCode>
                <c:ptCount val="9"/>
                <c:pt idx="0">
                  <c:v>68</c:v>
                </c:pt>
                <c:pt idx="1">
                  <c:v>63</c:v>
                </c:pt>
                <c:pt idx="2">
                  <c:v>60</c:v>
                </c:pt>
                <c:pt idx="3">
                  <c:v>59</c:v>
                </c:pt>
                <c:pt idx="4">
                  <c:v>52</c:v>
                </c:pt>
                <c:pt idx="5">
                  <c:v>46</c:v>
                </c:pt>
                <c:pt idx="6">
                  <c:v>39</c:v>
                </c:pt>
                <c:pt idx="7">
                  <c:v>41</c:v>
                </c:pt>
                <c:pt idx="8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7A4-4071-85BF-481073C5AB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1214400"/>
        <c:axId val="1201233120"/>
      </c:lineChart>
      <c:catAx>
        <c:axId val="120121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01233120"/>
        <c:crosses val="autoZero"/>
        <c:auto val="1"/>
        <c:lblAlgn val="ctr"/>
        <c:lblOffset val="100"/>
        <c:noMultiLvlLbl val="0"/>
      </c:catAx>
      <c:valAx>
        <c:axId val="1201233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20121440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A82D6-B35A-492E-894C-95CAD3221970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6569F-9B4F-4832-8227-8A4FF309AC7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4067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6569F-9B4F-4832-8227-8A4FF309AC75}" type="slidenum">
              <a:rPr lang="pl-PL" smtClean="0"/>
              <a:t>54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867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2438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245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7227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5969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5628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259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8365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27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27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69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032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22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68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642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810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309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832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BDB38-AC19-4101-8119-3F3E1FFBC554}" type="datetimeFigureOut">
              <a:rPr lang="pl-PL" smtClean="0"/>
              <a:t>28.01.2026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71758B-5127-41F9-894A-B083A823FE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762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10E0782-6AA8-1D43-D4B0-A41CD34B1C6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199388" y="908172"/>
            <a:ext cx="7793224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Analiza finansowej i organizacyjnej </a:t>
            </a:r>
            <a:br>
              <a:rPr kumimoji="0" lang="pl-PL" altLang="pl-PL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pl-PL" altLang="pl-PL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realizacji zadań edukacji szkolnej </a:t>
            </a:r>
            <a:br>
              <a:rPr kumimoji="0" lang="pl-PL" altLang="pl-PL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pl-PL" altLang="pl-PL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Gminie Kawęczyn</a:t>
            </a:r>
            <a:endParaRPr kumimoji="0" lang="pl-PL" altLang="pl-PL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07096D5-775C-9AC2-740B-08D0F6887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6746" y="4499977"/>
            <a:ext cx="8915399" cy="1126283"/>
          </a:xfrm>
        </p:spPr>
        <p:txBody>
          <a:bodyPr>
            <a:normAutofit lnSpcReduction="10000"/>
          </a:bodyPr>
          <a:lstStyle/>
          <a:p>
            <a:r>
              <a:rPr lang="pl-PL" sz="3400" dirty="0">
                <a:solidFill>
                  <a:schemeClr val="tx1"/>
                </a:solidFill>
              </a:rPr>
              <a:t>MIROSŁAW MĘKARSKI</a:t>
            </a:r>
          </a:p>
          <a:p>
            <a:r>
              <a:rPr lang="pl-PL" sz="2100" dirty="0">
                <a:solidFill>
                  <a:schemeClr val="tx1"/>
                </a:solidFill>
              </a:rPr>
              <a:t>Kawęczyn 28.01.2026 r</a:t>
            </a:r>
            <a:r>
              <a:rPr lang="pl-PL" sz="29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932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EB25C50A-E636-CA69-2E4D-0C571DB2E7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308697"/>
              </p:ext>
            </p:extLst>
          </p:nvPr>
        </p:nvGraphicFramePr>
        <p:xfrm>
          <a:off x="1281694" y="359596"/>
          <a:ext cx="10708248" cy="5876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9905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833EE-2DAC-0ADF-ECC2-AED402B30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3D053-12E3-D061-77F3-1E526D837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349" y="652388"/>
            <a:ext cx="10243562" cy="1400530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Finanse oświaty w Gminie Kawęczyn</a:t>
            </a:r>
            <a:br>
              <a:rPr lang="pl-PL" sz="4000" dirty="0">
                <a:solidFill>
                  <a:schemeClr val="accent5">
                    <a:lumMod val="50000"/>
                  </a:schemeClr>
                </a:solidFill>
              </a:rPr>
            </a:b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C4564E-609E-E7AF-CA7F-4E574069D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349" y="2052918"/>
            <a:ext cx="9833529" cy="2973058"/>
          </a:xfrm>
        </p:spPr>
        <p:txBody>
          <a:bodyPr>
            <a:normAutofit fontScale="92500" lnSpcReduction="20000"/>
          </a:bodyPr>
          <a:lstStyle/>
          <a:p>
            <a:r>
              <a:rPr lang="pl-PL" sz="3500" b="1" dirty="0"/>
              <a:t>Gmina Kawęczyn - wydatki na oświatę, subwencja oświatowa i „luka oświatowa” </a:t>
            </a:r>
          </a:p>
          <a:p>
            <a:pPr marL="0" indent="0">
              <a:buNone/>
            </a:pPr>
            <a:endParaRPr lang="pl-PL" sz="35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500" b="1" dirty="0">
                <a:solidFill>
                  <a:srgbClr val="0070C0"/>
                </a:solidFill>
              </a:rPr>
              <a:t>Dochody własne pomniejszone o „lukę oświatową”  </a:t>
            </a:r>
            <a:r>
              <a:rPr lang="pl-PL" sz="3500" b="1" dirty="0"/>
              <a:t>Gminy Kawęczyn na tle gmin Powiatu Tureckiego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1924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C6FC71F5-BE26-1CDA-5773-1CE6F4C989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3447357"/>
              </p:ext>
            </p:extLst>
          </p:nvPr>
        </p:nvGraphicFramePr>
        <p:xfrm>
          <a:off x="1660608" y="679979"/>
          <a:ext cx="10206044" cy="5905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91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FD2D2-57B3-006E-FB3D-C7C52AB40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B21510-2322-A22F-7C1E-FE723488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978" y="681520"/>
            <a:ext cx="10243562" cy="1171254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Dzieci i uczniowie w Gminie Kawęczyn</a:t>
            </a:r>
            <a:br>
              <a:rPr lang="pl-PL" sz="4000" dirty="0">
                <a:solidFill>
                  <a:schemeClr val="accent5">
                    <a:lumMod val="50000"/>
                  </a:schemeClr>
                </a:solidFill>
              </a:rPr>
            </a:b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5F746B-8D70-9A91-7EF9-F06BD4D69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2978" y="1852774"/>
            <a:ext cx="9874626" cy="3767190"/>
          </a:xfrm>
        </p:spPr>
        <p:txBody>
          <a:bodyPr/>
          <a:lstStyle/>
          <a:p>
            <a:r>
              <a:rPr lang="pl-PL" sz="3200" b="1" dirty="0"/>
              <a:t>Gmina Kawęczyn - zmiany demograficzne</a:t>
            </a:r>
          </a:p>
          <a:p>
            <a:pPr marL="0" indent="0">
              <a:buNone/>
            </a:pPr>
            <a:endParaRPr lang="pl-PL" sz="3200" b="1" dirty="0"/>
          </a:p>
          <a:p>
            <a:r>
              <a:rPr lang="pl-PL" sz="3200" b="1" dirty="0">
                <a:solidFill>
                  <a:srgbClr val="0070C0"/>
                </a:solidFill>
              </a:rPr>
              <a:t>Liczba mieszkańców gmin Powiatu Tureckiego lata: 2014 - 2024 - </a:t>
            </a:r>
            <a:r>
              <a:rPr lang="pl-PL" sz="3200" b="1" dirty="0"/>
              <a:t>Gmina Kawęczyn na tle gmin Powiatu Tureckiego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902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70B812F0-95E4-2897-3091-00EE044037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1690197"/>
              </p:ext>
            </p:extLst>
          </p:nvPr>
        </p:nvGraphicFramePr>
        <p:xfrm>
          <a:off x="1383975" y="523981"/>
          <a:ext cx="10575144" cy="6092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0857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30778-AB8E-B2CF-FF0A-62CE3F2E8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900208-C34A-E81C-FE58-CB0318A2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705" y="175316"/>
            <a:ext cx="10243562" cy="1400530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Dzieci i uczniowie w Gminie Kawęczyn</a:t>
            </a:r>
            <a:br>
              <a:rPr lang="pl-PL" dirty="0">
                <a:solidFill>
                  <a:schemeClr val="accent5">
                    <a:lumMod val="50000"/>
                  </a:schemeClr>
                </a:solidFill>
              </a:rPr>
            </a:br>
            <a:endParaRPr lang="pl-PL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69E1AF-DC9B-DACD-3EC9-D567F3292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706" y="1575846"/>
            <a:ext cx="9792432" cy="3258821"/>
          </a:xfrm>
        </p:spPr>
        <p:txBody>
          <a:bodyPr>
            <a:normAutofit lnSpcReduction="10000"/>
          </a:bodyPr>
          <a:lstStyle/>
          <a:p>
            <a:endParaRPr lang="pl-PL" sz="3200" b="1" dirty="0"/>
          </a:p>
          <a:p>
            <a:r>
              <a:rPr lang="pl-PL" sz="3200" b="1" dirty="0"/>
              <a:t>Gmina Kawęczyn - zmiany demograficzne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dzieci w wieku do lat 16 w gminach Powiatu Tureckiego </a:t>
            </a:r>
            <a:r>
              <a:rPr lang="pl-PL" sz="3200" b="1" dirty="0"/>
              <a:t>– perspektywa Gminy Kawęczyn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516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F1EC0AB3-1223-A510-6EC9-ACAE1D6D56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2909118"/>
              </p:ext>
            </p:extLst>
          </p:nvPr>
        </p:nvGraphicFramePr>
        <p:xfrm>
          <a:off x="1253448" y="337032"/>
          <a:ext cx="10767316" cy="6256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72594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A8D55-A706-FAA3-7F15-84E29D9E2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62392C-5D8D-F36D-2E48-A602C7F47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802" y="652388"/>
            <a:ext cx="9843802" cy="1400530"/>
          </a:xfrm>
        </p:spPr>
        <p:txBody>
          <a:bodyPr>
            <a:normAutofit fontScale="90000"/>
          </a:bodyPr>
          <a:lstStyle/>
          <a:p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Dzieci i uczniowie w Gminie Kawęczyn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78731F-7E13-FD26-9EE9-4BD3713CF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803" y="2052919"/>
            <a:ext cx="9843802" cy="3176628"/>
          </a:xfrm>
        </p:spPr>
        <p:txBody>
          <a:bodyPr/>
          <a:lstStyle/>
          <a:p>
            <a:r>
              <a:rPr lang="pl-PL" sz="3200" b="1" dirty="0"/>
              <a:t>Gmina Kawęczyn - zmiany demograficzne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dzieci urodzonych i zamieszkałych </a:t>
            </a:r>
            <a:r>
              <a:rPr lang="pl-PL" sz="3200" b="1" dirty="0"/>
              <a:t>– perspektywa Gminy Kawęczyn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7510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28E11244-8A1C-8D96-4757-FAF38D394C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9762985"/>
              </p:ext>
            </p:extLst>
          </p:nvPr>
        </p:nvGraphicFramePr>
        <p:xfrm>
          <a:off x="1099335" y="544530"/>
          <a:ext cx="10726220" cy="5989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6292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5112C-A4AE-2E11-54AF-A46A72DE8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F33AF5-5307-A9D6-2566-915D42F80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172" y="236960"/>
            <a:ext cx="10243562" cy="1400530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Dzieci i uczniowie w Gminie Kawęczyn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758F2F-59ED-4AF6-36AA-DBB673E27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5173" y="1637491"/>
            <a:ext cx="9884900" cy="3961926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- zmiany demograficzne </a:t>
            </a:r>
          </a:p>
          <a:p>
            <a:pPr marL="0" indent="0">
              <a:buNone/>
            </a:pPr>
            <a:endParaRPr lang="pl-PL" sz="3200" b="1" dirty="0"/>
          </a:p>
          <a:p>
            <a:r>
              <a:rPr lang="pl-PL" sz="3200" b="1" dirty="0">
                <a:solidFill>
                  <a:srgbClr val="0070C0"/>
                </a:solidFill>
              </a:rPr>
              <a:t>Liczba dzieci urodzonych w obwodach szkół 2017 – 2025   </a:t>
            </a:r>
            <a:r>
              <a:rPr lang="pl-PL" sz="3200" b="1" dirty="0"/>
              <a:t>– perspektywa obwodów szkolnych Gminy Kawęczyn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8740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920360-32B2-727E-24FF-6EAB7FDD3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964" y="545851"/>
            <a:ext cx="8534400" cy="1507067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accent5">
                    <a:lumMod val="50000"/>
                  </a:schemeClr>
                </a:solidFill>
              </a:rPr>
              <a:t>Kilka zdań wstępu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763CE1-DA15-7376-7E07-6FFFFF939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964" y="2030456"/>
            <a:ext cx="9082354" cy="4195481"/>
          </a:xfrm>
        </p:spPr>
        <p:txBody>
          <a:bodyPr/>
          <a:lstStyle/>
          <a:p>
            <a:r>
              <a:rPr lang="pl-PL" sz="3200" b="1" dirty="0">
                <a:solidFill>
                  <a:schemeClr val="tx1"/>
                </a:solidFill>
              </a:rPr>
              <a:t>Gmina Kawęczyn i zadania w obszarze edukacji</a:t>
            </a:r>
            <a:endParaRPr lang="pl-PL" sz="32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pl-PL" sz="3200" b="1" dirty="0">
                <a:solidFill>
                  <a:schemeClr val="tx1"/>
                </a:solidFill>
              </a:rPr>
              <a:t>Audyt – zakres, struktura, źródła danych </a:t>
            </a:r>
            <a:endParaRPr lang="pl-PL" sz="3200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pl-PL" sz="3200" b="1" dirty="0">
                <a:solidFill>
                  <a:schemeClr val="tx1"/>
                </a:solidFill>
              </a:rPr>
              <a:t>Analizowane jednostki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5125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5178F800-EED1-291C-F4E1-58F032931A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3486560"/>
              </p:ext>
            </p:extLst>
          </p:nvPr>
        </p:nvGraphicFramePr>
        <p:xfrm>
          <a:off x="1301780" y="359596"/>
          <a:ext cx="10585420" cy="6226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7945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BCBF2-5176-65E6-077A-EB14E274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14E5A7-8710-1003-F9C7-BAB8C179E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542" y="154112"/>
            <a:ext cx="10152590" cy="1534749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Szkoły i oddziały przedszkolne w Gminie Kawęczyn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98BCE6-8AE0-D48E-D956-2F3C6CF8A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449" y="2321960"/>
            <a:ext cx="10069836" cy="3537361"/>
          </a:xfrm>
        </p:spPr>
        <p:txBody>
          <a:bodyPr/>
          <a:lstStyle/>
          <a:p>
            <a:r>
              <a:rPr lang="pl-PL" sz="3200" b="1" dirty="0"/>
              <a:t>Gmina Kawęczyn – liczba szkół a zmiany demograficzne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szkół a liczba ludności 2014 – 2024 </a:t>
            </a:r>
            <a:r>
              <a:rPr lang="pl-PL" sz="3200" b="1" dirty="0"/>
              <a:t>– perspektywa gmin powiatu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294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26A1A4D-90C4-29F6-E677-9FDF40861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513325"/>
              </p:ext>
            </p:extLst>
          </p:nvPr>
        </p:nvGraphicFramePr>
        <p:xfrm>
          <a:off x="523982" y="215756"/>
          <a:ext cx="11476236" cy="6343642"/>
        </p:xfrm>
        <a:graphic>
          <a:graphicData uri="http://schemas.openxmlformats.org/drawingml/2006/table">
            <a:tbl>
              <a:tblPr firstRow="1" firstCol="1" bandRow="1"/>
              <a:tblGrid>
                <a:gridCol w="1790360">
                  <a:extLst>
                    <a:ext uri="{9D8B030D-6E8A-4147-A177-3AD203B41FA5}">
                      <a16:colId xmlns:a16="http://schemas.microsoft.com/office/drawing/2014/main" val="2497710840"/>
                    </a:ext>
                  </a:extLst>
                </a:gridCol>
                <a:gridCol w="971128">
                  <a:extLst>
                    <a:ext uri="{9D8B030D-6E8A-4147-A177-3AD203B41FA5}">
                      <a16:colId xmlns:a16="http://schemas.microsoft.com/office/drawing/2014/main" val="79982651"/>
                    </a:ext>
                  </a:extLst>
                </a:gridCol>
                <a:gridCol w="1722153">
                  <a:extLst>
                    <a:ext uri="{9D8B030D-6E8A-4147-A177-3AD203B41FA5}">
                      <a16:colId xmlns:a16="http://schemas.microsoft.com/office/drawing/2014/main" val="2619922419"/>
                    </a:ext>
                  </a:extLst>
                </a:gridCol>
                <a:gridCol w="1938792">
                  <a:extLst>
                    <a:ext uri="{9D8B030D-6E8A-4147-A177-3AD203B41FA5}">
                      <a16:colId xmlns:a16="http://schemas.microsoft.com/office/drawing/2014/main" val="2245503280"/>
                    </a:ext>
                  </a:extLst>
                </a:gridCol>
                <a:gridCol w="1609499">
                  <a:extLst>
                    <a:ext uri="{9D8B030D-6E8A-4147-A177-3AD203B41FA5}">
                      <a16:colId xmlns:a16="http://schemas.microsoft.com/office/drawing/2014/main" val="2755776957"/>
                    </a:ext>
                  </a:extLst>
                </a:gridCol>
                <a:gridCol w="1722153">
                  <a:extLst>
                    <a:ext uri="{9D8B030D-6E8A-4147-A177-3AD203B41FA5}">
                      <a16:colId xmlns:a16="http://schemas.microsoft.com/office/drawing/2014/main" val="451430227"/>
                    </a:ext>
                  </a:extLst>
                </a:gridCol>
                <a:gridCol w="1722151">
                  <a:extLst>
                    <a:ext uri="{9D8B030D-6E8A-4147-A177-3AD203B41FA5}">
                      <a16:colId xmlns:a16="http://schemas.microsoft.com/office/drawing/2014/main" val="1133082752"/>
                    </a:ext>
                  </a:extLst>
                </a:gridCol>
              </a:tblGrid>
              <a:tr h="563909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Gmina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044" marR="158044" marT="79022" marB="790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  <a:endParaRPr lang="pl-PL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044" marR="158044" marT="79022" marB="790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  <a:endParaRPr lang="pl-PL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8044" marR="158044" marT="79022" marB="790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466124"/>
                  </a:ext>
                </a:extLst>
              </a:tr>
              <a:tr h="132687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szkół 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mieszkańców gminy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Średnia mieszkańców na jedną szkołę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szkół 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Liczba mieszkańców gminy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Średnia mieszkańców na jedną szkołę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17454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Brudzew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5977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1195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5847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1949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6135868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Dobra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6269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3135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5754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2877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96710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Kawęczyn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5239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1310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4892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1223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033387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Malanów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6532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1633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6435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2145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343796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Przykona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4428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1476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2*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4619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2310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254873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Tuliszków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10670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2668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4**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10102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2526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056870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Turek Gm.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9248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1541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10852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1809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923989"/>
                  </a:ext>
                </a:extLst>
              </a:tr>
              <a:tr h="554763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Władysławów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8152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1359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7847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1569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827" marR="76827" marT="1646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184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4813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9F19E-F67A-B3EF-DCFD-4CEFB42F5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E5793F-EF2F-17C8-E34D-6BE8D6C74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075" y="113015"/>
            <a:ext cx="9422563" cy="1534749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Szkoły i oddziały szkolne w Gminie Kawęczyn</a:t>
            </a:r>
            <a:br>
              <a:rPr lang="pl-PL" sz="4400" dirty="0">
                <a:solidFill>
                  <a:schemeClr val="accent5">
                    <a:lumMod val="50000"/>
                  </a:schemeClr>
                </a:solidFill>
              </a:rPr>
            </a:br>
            <a:endParaRPr lang="pl-PL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30578D-2446-003A-65C5-5D3CC99D3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188" y="1893280"/>
            <a:ext cx="10227589" cy="3144466"/>
          </a:xfrm>
        </p:spPr>
        <p:txBody>
          <a:bodyPr>
            <a:normAutofit lnSpcReduction="10000"/>
          </a:bodyPr>
          <a:lstStyle/>
          <a:p>
            <a:endParaRPr lang="pl-PL" sz="2800" b="1" dirty="0"/>
          </a:p>
          <a:p>
            <a:r>
              <a:rPr lang="pl-PL" sz="3200" b="1" dirty="0"/>
              <a:t>Gmina Kawęczyn – liczba oddziałów szkolnych a zmiany demograficzne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oddziałów szkolnych </a:t>
            </a:r>
            <a:r>
              <a:rPr lang="pl-PL" sz="3200" b="1" dirty="0"/>
              <a:t>– perspektywa gmin powiatu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4344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FE65672-A873-3E18-842A-74E71889E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730817"/>
              </p:ext>
            </p:extLst>
          </p:nvPr>
        </p:nvGraphicFramePr>
        <p:xfrm>
          <a:off x="544531" y="308225"/>
          <a:ext cx="11250207" cy="6314790"/>
        </p:xfrm>
        <a:graphic>
          <a:graphicData uri="http://schemas.openxmlformats.org/drawingml/2006/table">
            <a:tbl>
              <a:tblPr firstRow="1" firstCol="1" bandRow="1"/>
              <a:tblGrid>
                <a:gridCol w="2424120">
                  <a:extLst>
                    <a:ext uri="{9D8B030D-6E8A-4147-A177-3AD203B41FA5}">
                      <a16:colId xmlns:a16="http://schemas.microsoft.com/office/drawing/2014/main" val="3546199325"/>
                    </a:ext>
                  </a:extLst>
                </a:gridCol>
                <a:gridCol w="2424120">
                  <a:extLst>
                    <a:ext uri="{9D8B030D-6E8A-4147-A177-3AD203B41FA5}">
                      <a16:colId xmlns:a16="http://schemas.microsoft.com/office/drawing/2014/main" val="2909969850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2155738329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2688807226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1875190804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3003102724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3938195410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1344305102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3182644140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2680611563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3488080484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730597889"/>
                    </a:ext>
                  </a:extLst>
                </a:gridCol>
                <a:gridCol w="581997">
                  <a:extLst>
                    <a:ext uri="{9D8B030D-6E8A-4147-A177-3AD203B41FA5}">
                      <a16:colId xmlns:a16="http://schemas.microsoft.com/office/drawing/2014/main" val="3963944728"/>
                    </a:ext>
                  </a:extLst>
                </a:gridCol>
              </a:tblGrid>
              <a:tr h="799577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prowadzone przez jednostki samorządu gminnego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2019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2020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marL="73152" marR="73152"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503503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Brudzew 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021747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037531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Dobra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9775866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pl-PL" sz="18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278187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Kawęczyn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07476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75727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Malanów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232666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996987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Przykona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73050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67583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Tuliszków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363194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509380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Turek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550742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51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60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</a:t>
                      </a:r>
                      <a:endParaRPr lang="pl-PL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0327169"/>
                  </a:ext>
                </a:extLst>
              </a:tr>
              <a:tr h="343013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Władysławów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41" marR="125541" marT="62771" marB="6277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samorządowe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875226"/>
                  </a:ext>
                </a:extLst>
              </a:tr>
              <a:tr h="3430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47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50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027" marR="61027" marT="13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58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737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8209C-D2EB-F998-6153-B534EEF8C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F4BFEC-D7E5-5CA6-3423-BBA01A5B0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898" y="565734"/>
            <a:ext cx="10213673" cy="1400530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Oddziały szkolne i uczniowie w Gminie Kawęczyn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3476E0-C9CE-0F58-9492-BF55FFE22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0681" y="1966264"/>
            <a:ext cx="10022105" cy="3739794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liczba oddziałów szkolnych i uczniów a zmiany demograficzne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uczniów w oddziałach szkolnych </a:t>
            </a:r>
            <a:r>
              <a:rPr lang="pl-PL" sz="3200" b="1" dirty="0"/>
              <a:t>– perspektywa szkół Gminy Kawęczyn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99430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FE526F2-9401-4955-A5D3-F008FC797E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443569"/>
              </p:ext>
            </p:extLst>
          </p:nvPr>
        </p:nvGraphicFramePr>
        <p:xfrm>
          <a:off x="1387010" y="215758"/>
          <a:ext cx="10520737" cy="621154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621023">
                  <a:extLst>
                    <a:ext uri="{9D8B030D-6E8A-4147-A177-3AD203B41FA5}">
                      <a16:colId xmlns:a16="http://schemas.microsoft.com/office/drawing/2014/main" val="2540850609"/>
                    </a:ext>
                  </a:extLst>
                </a:gridCol>
                <a:gridCol w="1833116">
                  <a:extLst>
                    <a:ext uri="{9D8B030D-6E8A-4147-A177-3AD203B41FA5}">
                      <a16:colId xmlns:a16="http://schemas.microsoft.com/office/drawing/2014/main" val="2523247087"/>
                    </a:ext>
                  </a:extLst>
                </a:gridCol>
                <a:gridCol w="1618791">
                  <a:extLst>
                    <a:ext uri="{9D8B030D-6E8A-4147-A177-3AD203B41FA5}">
                      <a16:colId xmlns:a16="http://schemas.microsoft.com/office/drawing/2014/main" val="87287842"/>
                    </a:ext>
                  </a:extLst>
                </a:gridCol>
                <a:gridCol w="1670139">
                  <a:extLst>
                    <a:ext uri="{9D8B030D-6E8A-4147-A177-3AD203B41FA5}">
                      <a16:colId xmlns:a16="http://schemas.microsoft.com/office/drawing/2014/main" val="3241416220"/>
                    </a:ext>
                  </a:extLst>
                </a:gridCol>
                <a:gridCol w="1480372">
                  <a:extLst>
                    <a:ext uri="{9D8B030D-6E8A-4147-A177-3AD203B41FA5}">
                      <a16:colId xmlns:a16="http://schemas.microsoft.com/office/drawing/2014/main" val="2977134258"/>
                    </a:ext>
                  </a:extLst>
                </a:gridCol>
                <a:gridCol w="1205765">
                  <a:extLst>
                    <a:ext uri="{9D8B030D-6E8A-4147-A177-3AD203B41FA5}">
                      <a16:colId xmlns:a16="http://schemas.microsoft.com/office/drawing/2014/main" val="3086180568"/>
                    </a:ext>
                  </a:extLst>
                </a:gridCol>
                <a:gridCol w="1091531">
                  <a:extLst>
                    <a:ext uri="{9D8B030D-6E8A-4147-A177-3AD203B41FA5}">
                      <a16:colId xmlns:a16="http://schemas.microsoft.com/office/drawing/2014/main" val="640119081"/>
                    </a:ext>
                  </a:extLst>
                </a:gridCol>
              </a:tblGrid>
              <a:tr h="1360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Szkoły Gminy Kawęczyn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SP w Kawęczynie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SP w Kowalach Pańskich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SP w Tokarach Pierwszych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SP w Skarżynie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Razem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Średnia Gminy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1342016648"/>
                  </a:ext>
                </a:extLst>
              </a:tr>
              <a:tr h="9408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Rok szkolny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Liczba uczniów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Liczba uczniów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Liczba uczniów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Liczba uczniów 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Liczba uczniów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515434"/>
                  </a:ext>
                </a:extLst>
              </a:tr>
              <a:tr h="651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2019/20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111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b.d.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120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459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14,3</a:t>
                      </a:r>
                      <a:endParaRPr lang="pl-PL" sz="18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3983155402"/>
                  </a:ext>
                </a:extLst>
              </a:tr>
              <a:tr h="651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2020/21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126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146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130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73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475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14,8</a:t>
                      </a:r>
                      <a:endParaRPr lang="pl-PL" sz="18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422626473"/>
                  </a:ext>
                </a:extLst>
              </a:tr>
              <a:tr h="651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2021/22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137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134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74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457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14,3</a:t>
                      </a:r>
                      <a:endParaRPr lang="pl-PL" sz="18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3405002337"/>
                  </a:ext>
                </a:extLst>
              </a:tr>
              <a:tr h="651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2022/23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104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132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121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422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13,2</a:t>
                      </a:r>
                      <a:endParaRPr lang="pl-PL" sz="18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3578909814"/>
                  </a:ext>
                </a:extLst>
              </a:tr>
              <a:tr h="651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2023/24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119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110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11,6</a:t>
                      </a:r>
                      <a:endParaRPr lang="pl-PL" sz="18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2730135358"/>
                  </a:ext>
                </a:extLst>
              </a:tr>
              <a:tr h="651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2024/25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140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130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700" b="1" cap="none" spc="0" dirty="0">
                          <a:solidFill>
                            <a:schemeClr val="tx1"/>
                          </a:solidFill>
                          <a:effectLst/>
                        </a:rPr>
                        <a:t>432</a:t>
                      </a:r>
                      <a:endParaRPr lang="pl-PL" sz="17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cap="none" spc="0" dirty="0">
                          <a:solidFill>
                            <a:schemeClr val="tx1"/>
                          </a:solidFill>
                          <a:effectLst/>
                        </a:rPr>
                        <a:t>13,5</a:t>
                      </a:r>
                      <a:endParaRPr lang="pl-PL" sz="1800" b="1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7633" marR="55205" marT="113564" marB="113564" anchor="ctr"/>
                </a:tc>
                <a:extLst>
                  <a:ext uri="{0D108BD9-81ED-4DB2-BD59-A6C34878D82A}">
                    <a16:rowId xmlns:a16="http://schemas.microsoft.com/office/drawing/2014/main" val="2445179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392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70EF8-1E0D-FB39-DB6C-0F892AD11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D1E69E-A057-3C31-577A-18BA61D7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623" y="0"/>
            <a:ext cx="10243562" cy="1400530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Oddziały szkolne i uczniowie w Gminie Kawęczyn</a:t>
            </a:r>
            <a:br>
              <a:rPr lang="pl-PL" sz="4400" dirty="0">
                <a:solidFill>
                  <a:schemeClr val="accent5">
                    <a:lumMod val="50000"/>
                  </a:schemeClr>
                </a:solidFill>
              </a:rPr>
            </a:br>
            <a:endParaRPr lang="pl-PL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414458-28A6-981C-9AC9-A88556DE9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623" y="1961789"/>
            <a:ext cx="10326689" cy="352461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liczba oddziałów szkolnych i uczniów a zmiany demograficzne </a:t>
            </a:r>
          </a:p>
          <a:p>
            <a:pPr marL="0" indent="0">
              <a:buNone/>
            </a:pPr>
            <a:endParaRPr lang="pl-PL" sz="3200" b="1" dirty="0"/>
          </a:p>
          <a:p>
            <a:r>
              <a:rPr lang="pl-PL" sz="3200" b="1" dirty="0">
                <a:solidFill>
                  <a:srgbClr val="0070C0"/>
                </a:solidFill>
              </a:rPr>
              <a:t>Liczba uczniów w oddziałach szkolnych</a:t>
            </a:r>
            <a:r>
              <a:rPr lang="pl-PL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3200" b="1" dirty="0"/>
              <a:t>– perspektywa Gminy Kawęczyn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9725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B8AA834-843F-975B-86B6-D0BE2E174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74774"/>
              </p:ext>
            </p:extLst>
          </p:nvPr>
        </p:nvGraphicFramePr>
        <p:xfrm>
          <a:off x="431515" y="359596"/>
          <a:ext cx="11455686" cy="6185045"/>
        </p:xfrm>
        <a:graphic>
          <a:graphicData uri="http://schemas.openxmlformats.org/drawingml/2006/table">
            <a:tbl>
              <a:tblPr firstRow="1" firstCol="1" bandRow="1"/>
              <a:tblGrid>
                <a:gridCol w="1784772">
                  <a:extLst>
                    <a:ext uri="{9D8B030D-6E8A-4147-A177-3AD203B41FA5}">
                      <a16:colId xmlns:a16="http://schemas.microsoft.com/office/drawing/2014/main" val="1761829282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1873972077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1062802698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2686167392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4130907640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1576557126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3342143946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47682133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236656413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3109136994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2406537238"/>
                    </a:ext>
                  </a:extLst>
                </a:gridCol>
                <a:gridCol w="879174">
                  <a:extLst>
                    <a:ext uri="{9D8B030D-6E8A-4147-A177-3AD203B41FA5}">
                      <a16:colId xmlns:a16="http://schemas.microsoft.com/office/drawing/2014/main" val="1944567945"/>
                    </a:ext>
                  </a:extLst>
                </a:gridCol>
              </a:tblGrid>
              <a:tr h="932282">
                <a:tc rowSpan="2"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gminy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95" marR="137995" marT="68998" marB="6899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Średnia liczba uczniów w jednym oddziale szkolnym w gminach Powiatu - szkoły podstawowe dla dzieci i młodzieży</a:t>
                      </a:r>
                      <a:endParaRPr lang="pl-PL" sz="2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995" marR="137995" marT="68998" marB="6899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3553"/>
                  </a:ext>
                </a:extLst>
              </a:tr>
              <a:tr h="65672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2014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2019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2020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014334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Brudzew 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681786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Dobra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068061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Kawęczyn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889507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Malanów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5718975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Przykona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676493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Tuliszków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950406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Turek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36318"/>
                  </a:ext>
                </a:extLst>
              </a:tr>
              <a:tr h="574505">
                <a:tc>
                  <a:txBody>
                    <a:bodyPr/>
                    <a:lstStyle/>
                    <a:p>
                      <a:pPr algn="l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Władysławów</a:t>
                      </a:r>
                      <a:endParaRPr lang="pl-PL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pl-PL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081" marR="67081" marT="143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409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191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B51F9-FA31-705F-669C-5A80E1D52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C29013-2504-F33A-7835-0EBF5DEA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703" y="0"/>
            <a:ext cx="10467103" cy="1534749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Uczniowie i ich potrzeby – struktura edukacyjna szkoły – uczniowie i zadania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5F8157-9A86-3F06-76D3-CD3AF7AB5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703" y="1992611"/>
            <a:ext cx="10004205" cy="3637627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liczba uczniów ze specjalnymi  potrzebami edukacyjnymi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uczniów korzystających z pomocy </a:t>
            </a:r>
            <a:r>
              <a:rPr lang="pl-PL" sz="3200" b="1" dirty="0"/>
              <a:t>– perspektywa Gminy Kawęczyn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217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DF0881-A7D9-AA82-E192-7B7066BEA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380" y="627378"/>
            <a:ext cx="9792433" cy="1400530"/>
          </a:xfrm>
        </p:spPr>
        <p:txBody>
          <a:bodyPr/>
          <a:lstStyle/>
          <a:p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Finanse oświaty w Gminie Kawęczyn</a:t>
            </a:r>
            <a:br>
              <a:rPr lang="pl-PL" dirty="0">
                <a:solidFill>
                  <a:schemeClr val="accent4">
                    <a:lumMod val="50000"/>
                  </a:schemeClr>
                </a:solidFill>
              </a:rPr>
            </a:br>
            <a:endParaRPr lang="pl-PL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7C31DB-7A97-81AD-0A3C-CF858EC06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0380" y="2027908"/>
            <a:ext cx="10063728" cy="4121648"/>
          </a:xfrm>
        </p:spPr>
        <p:txBody>
          <a:bodyPr/>
          <a:lstStyle/>
          <a:p>
            <a:r>
              <a:rPr lang="pl-PL" sz="3200" b="1" dirty="0">
                <a:solidFill>
                  <a:schemeClr val="tx1">
                    <a:lumMod val="95000"/>
                  </a:schemeClr>
                </a:solidFill>
              </a:rPr>
              <a:t>Dochody Gminy Kawęczyn w latach 2014 -2024 na tle gmin Powiatu Tureckiego</a:t>
            </a:r>
          </a:p>
          <a:p>
            <a:pPr marL="0" indent="0">
              <a:buNone/>
            </a:pPr>
            <a:endParaRPr lang="pl-PL" sz="3200" b="1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Dochody ogółem </a:t>
            </a:r>
            <a:r>
              <a:rPr lang="pl-PL" sz="3200" b="1" dirty="0">
                <a:solidFill>
                  <a:schemeClr val="tx1">
                    <a:lumMod val="95000"/>
                  </a:schemeClr>
                </a:solidFill>
              </a:rPr>
              <a:t>Gminy Kawęczyn na tle gmin Powiatu Tureckiego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77604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6B80CF7-9E05-87A6-EC41-0487F461E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731971"/>
              </p:ext>
            </p:extLst>
          </p:nvPr>
        </p:nvGraphicFramePr>
        <p:xfrm>
          <a:off x="1592495" y="277402"/>
          <a:ext cx="10212514" cy="6277511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964921">
                  <a:extLst>
                    <a:ext uri="{9D8B030D-6E8A-4147-A177-3AD203B41FA5}">
                      <a16:colId xmlns:a16="http://schemas.microsoft.com/office/drawing/2014/main" val="2401629394"/>
                    </a:ext>
                  </a:extLst>
                </a:gridCol>
                <a:gridCol w="1202383">
                  <a:extLst>
                    <a:ext uri="{9D8B030D-6E8A-4147-A177-3AD203B41FA5}">
                      <a16:colId xmlns:a16="http://schemas.microsoft.com/office/drawing/2014/main" val="2773930993"/>
                    </a:ext>
                  </a:extLst>
                </a:gridCol>
                <a:gridCol w="1202383">
                  <a:extLst>
                    <a:ext uri="{9D8B030D-6E8A-4147-A177-3AD203B41FA5}">
                      <a16:colId xmlns:a16="http://schemas.microsoft.com/office/drawing/2014/main" val="1213158231"/>
                    </a:ext>
                  </a:extLst>
                </a:gridCol>
                <a:gridCol w="1202383">
                  <a:extLst>
                    <a:ext uri="{9D8B030D-6E8A-4147-A177-3AD203B41FA5}">
                      <a16:colId xmlns:a16="http://schemas.microsoft.com/office/drawing/2014/main" val="3961768984"/>
                    </a:ext>
                  </a:extLst>
                </a:gridCol>
                <a:gridCol w="1202383">
                  <a:extLst>
                    <a:ext uri="{9D8B030D-6E8A-4147-A177-3AD203B41FA5}">
                      <a16:colId xmlns:a16="http://schemas.microsoft.com/office/drawing/2014/main" val="1823620489"/>
                    </a:ext>
                  </a:extLst>
                </a:gridCol>
                <a:gridCol w="1202383">
                  <a:extLst>
                    <a:ext uri="{9D8B030D-6E8A-4147-A177-3AD203B41FA5}">
                      <a16:colId xmlns:a16="http://schemas.microsoft.com/office/drawing/2014/main" val="2003838258"/>
                    </a:ext>
                  </a:extLst>
                </a:gridCol>
                <a:gridCol w="2235678">
                  <a:extLst>
                    <a:ext uri="{9D8B030D-6E8A-4147-A177-3AD203B41FA5}">
                      <a16:colId xmlns:a16="http://schemas.microsoft.com/office/drawing/2014/main" val="1902578831"/>
                    </a:ext>
                  </a:extLst>
                </a:gridCol>
              </a:tblGrid>
              <a:tr h="771501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Liczba uczniów objęta pomocą psychologiczno-pedagogiczną w Gminie Kawęczyn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Liczba uczniów w szkole 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2001262248"/>
                  </a:ext>
                </a:extLst>
              </a:tr>
              <a:tr h="409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Szkoła 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2020/21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2021/22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2022/23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2023/24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2024/25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2024/25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2965428568"/>
                  </a:ext>
                </a:extLst>
              </a:tr>
              <a:tr h="1133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Szkoła Podstawowa w Kawęczynie 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29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38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37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153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181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104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2461427950"/>
                  </a:ext>
                </a:extLst>
              </a:tr>
              <a:tr h="1191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Szkoła Podstawowa w Kowalach Pańskich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39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38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43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70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169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140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2444536106"/>
                  </a:ext>
                </a:extLst>
              </a:tr>
              <a:tr h="1196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Szkoła Podstawowa w Tokarach Pierwszych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53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66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105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126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111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133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109413390"/>
                  </a:ext>
                </a:extLst>
              </a:tr>
              <a:tr h="1133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Szkoła Podstawowa w Skarżynie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36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35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36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72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66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effectLst/>
                        </a:rPr>
                        <a:t>58</a:t>
                      </a:r>
                      <a:endParaRPr lang="pl-PL" sz="18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3418061988"/>
                  </a:ext>
                </a:extLst>
              </a:tr>
              <a:tr h="4415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Gmina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157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177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221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421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527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435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6096" marR="56096" marT="0" marB="0" anchor="ctr"/>
                </a:tc>
                <a:extLst>
                  <a:ext uri="{0D108BD9-81ED-4DB2-BD59-A6C34878D82A}">
                    <a16:rowId xmlns:a16="http://schemas.microsoft.com/office/drawing/2014/main" val="1652975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3423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6258F-DB17-58F2-C87C-A97D08209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7E160A-4BF1-35A9-7769-6525ED532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29" y="0"/>
            <a:ext cx="10223949" cy="1627217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Uczniowie i ich potrzeby – elementy struktury edukacyjnej szkoły – zadania i uczniowie</a:t>
            </a:r>
            <a:br>
              <a:rPr lang="pl-PL" sz="4400" dirty="0"/>
            </a:br>
            <a:endParaRPr lang="pl-PL" sz="4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F8D6B7-7F96-AD4C-507B-6535C278E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429" y="2424126"/>
            <a:ext cx="10357513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liczba uczniów korzystających z innych form pomocy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Liczba uczniów korzystających z pomocy </a:t>
            </a:r>
            <a:r>
              <a:rPr lang="pl-PL" sz="3200" b="1" dirty="0"/>
              <a:t>– perspektywa Gminy Kawęczyn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16400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D2FB4B0-5B2C-0A10-6C2E-6427CDD5B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844471"/>
              </p:ext>
            </p:extLst>
          </p:nvPr>
        </p:nvGraphicFramePr>
        <p:xfrm>
          <a:off x="1695237" y="339047"/>
          <a:ext cx="9986483" cy="6185046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2595765">
                  <a:extLst>
                    <a:ext uri="{9D8B030D-6E8A-4147-A177-3AD203B41FA5}">
                      <a16:colId xmlns:a16="http://schemas.microsoft.com/office/drawing/2014/main" val="1788366849"/>
                    </a:ext>
                  </a:extLst>
                </a:gridCol>
                <a:gridCol w="1396486">
                  <a:extLst>
                    <a:ext uri="{9D8B030D-6E8A-4147-A177-3AD203B41FA5}">
                      <a16:colId xmlns:a16="http://schemas.microsoft.com/office/drawing/2014/main" val="3481028341"/>
                    </a:ext>
                  </a:extLst>
                </a:gridCol>
                <a:gridCol w="1498558">
                  <a:extLst>
                    <a:ext uri="{9D8B030D-6E8A-4147-A177-3AD203B41FA5}">
                      <a16:colId xmlns:a16="http://schemas.microsoft.com/office/drawing/2014/main" val="264754734"/>
                    </a:ext>
                  </a:extLst>
                </a:gridCol>
                <a:gridCol w="1498558">
                  <a:extLst>
                    <a:ext uri="{9D8B030D-6E8A-4147-A177-3AD203B41FA5}">
                      <a16:colId xmlns:a16="http://schemas.microsoft.com/office/drawing/2014/main" val="4169740280"/>
                    </a:ext>
                  </a:extLst>
                </a:gridCol>
                <a:gridCol w="1498558">
                  <a:extLst>
                    <a:ext uri="{9D8B030D-6E8A-4147-A177-3AD203B41FA5}">
                      <a16:colId xmlns:a16="http://schemas.microsoft.com/office/drawing/2014/main" val="3967696361"/>
                    </a:ext>
                  </a:extLst>
                </a:gridCol>
                <a:gridCol w="1498558">
                  <a:extLst>
                    <a:ext uri="{9D8B030D-6E8A-4147-A177-3AD203B41FA5}">
                      <a16:colId xmlns:a16="http://schemas.microsoft.com/office/drawing/2014/main" val="645996609"/>
                    </a:ext>
                  </a:extLst>
                </a:gridCol>
              </a:tblGrid>
              <a:tr h="796412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Gmina Kawęczyn</a:t>
                      </a:r>
                      <a:endParaRPr lang="pl-PL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8313" marR="78313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827860"/>
                  </a:ext>
                </a:extLst>
              </a:tr>
              <a:tr h="796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Rodzaj pomocy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</a:rPr>
                        <a:t>2020/21</a:t>
                      </a:r>
                      <a:endParaRPr lang="pl-PL" sz="19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</a:rPr>
                        <a:t>2021/22</a:t>
                      </a:r>
                      <a:endParaRPr lang="pl-PL" sz="19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</a:rPr>
                        <a:t>2022/23</a:t>
                      </a:r>
                      <a:endParaRPr lang="pl-PL" sz="19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</a:rPr>
                        <a:t>2023/24</a:t>
                      </a:r>
                      <a:endParaRPr lang="pl-PL" sz="19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 b="1" dirty="0">
                          <a:solidFill>
                            <a:schemeClr val="tx1"/>
                          </a:solidFill>
                          <a:effectLst/>
                        </a:rPr>
                        <a:t>2024/25</a:t>
                      </a:r>
                      <a:endParaRPr lang="pl-PL" sz="19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extLst>
                  <a:ext uri="{0D108BD9-81ED-4DB2-BD59-A6C34878D82A}">
                    <a16:rowId xmlns:a16="http://schemas.microsoft.com/office/drawing/2014/main" val="4181990134"/>
                  </a:ext>
                </a:extLst>
              </a:tr>
              <a:tr h="796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 dirty="0">
                          <a:solidFill>
                            <a:schemeClr val="tx1"/>
                          </a:solidFill>
                          <a:effectLst/>
                        </a:rPr>
                        <a:t>Dowożenie</a:t>
                      </a:r>
                      <a:endParaRPr lang="pl-PL" sz="19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149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150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135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132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122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extLst>
                  <a:ext uri="{0D108BD9-81ED-4DB2-BD59-A6C34878D82A}">
                    <a16:rowId xmlns:a16="http://schemas.microsoft.com/office/drawing/2014/main" val="2035489320"/>
                  </a:ext>
                </a:extLst>
              </a:tr>
              <a:tr h="1499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>
                          <a:solidFill>
                            <a:schemeClr val="tx1"/>
                          </a:solidFill>
                          <a:effectLst/>
                        </a:rPr>
                        <a:t>Dopłata do biletów </a:t>
                      </a:r>
                      <a:endParaRPr lang="pl-PL" sz="19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extLst>
                  <a:ext uri="{0D108BD9-81ED-4DB2-BD59-A6C34878D82A}">
                    <a16:rowId xmlns:a16="http://schemas.microsoft.com/office/drawing/2014/main" val="3301584176"/>
                  </a:ext>
                </a:extLst>
              </a:tr>
              <a:tr h="1499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>
                          <a:solidFill>
                            <a:schemeClr val="tx1"/>
                          </a:solidFill>
                          <a:effectLst/>
                        </a:rPr>
                        <a:t>Opieka świetlicowa</a:t>
                      </a:r>
                      <a:endParaRPr lang="pl-PL" sz="19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</a:rPr>
                        <a:t>155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</a:rPr>
                        <a:t>199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193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225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251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extLst>
                  <a:ext uri="{0D108BD9-81ED-4DB2-BD59-A6C34878D82A}">
                    <a16:rowId xmlns:a16="http://schemas.microsoft.com/office/drawing/2014/main" val="1303405630"/>
                  </a:ext>
                </a:extLst>
              </a:tr>
              <a:tr h="7964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900">
                          <a:solidFill>
                            <a:schemeClr val="tx1"/>
                          </a:solidFill>
                          <a:effectLst/>
                        </a:rPr>
                        <a:t>Dożywianie</a:t>
                      </a:r>
                      <a:endParaRPr lang="pl-PL" sz="19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114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8313" marR="78313" marT="0" marB="0" anchor="ctr"/>
                </a:tc>
                <a:extLst>
                  <a:ext uri="{0D108BD9-81ED-4DB2-BD59-A6C34878D82A}">
                    <a16:rowId xmlns:a16="http://schemas.microsoft.com/office/drawing/2014/main" val="2704301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4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8FA40-483F-F897-E11B-EC11226FC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857335-030E-478F-C804-0C4B48BA5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703" y="0"/>
            <a:ext cx="10326689" cy="1195702"/>
          </a:xfrm>
        </p:spPr>
        <p:txBody>
          <a:bodyPr>
            <a:noAutofit/>
          </a:bodyPr>
          <a:lstStyle/>
          <a:p>
            <a:b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C07985-B4ED-B5C3-BBD4-9725D251B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704" y="1633016"/>
            <a:ext cx="9936272" cy="4195481"/>
          </a:xfrm>
        </p:spPr>
        <p:txBody>
          <a:bodyPr>
            <a:normAutofit/>
          </a:bodyPr>
          <a:lstStyle/>
          <a:p>
            <a:endParaRPr lang="pl-PL" sz="32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Podstawowe grupy wydatków </a:t>
            </a:r>
            <a:r>
              <a:rPr lang="pl-PL" sz="3200" b="1" dirty="0"/>
              <a:t>– perspektywa Gminy Kawęczyn </a:t>
            </a: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2947852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iekt 1">
            <a:extLst>
              <a:ext uri="{FF2B5EF4-FFF2-40B4-BE49-F238E27FC236}">
                <a16:creationId xmlns:a16="http://schemas.microsoft.com/office/drawing/2014/main" id="{FD00BC71-6CB5-FCE8-6600-1457BDB31D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954720"/>
              </p:ext>
            </p:extLst>
          </p:nvPr>
        </p:nvGraphicFramePr>
        <p:xfrm>
          <a:off x="410966" y="297951"/>
          <a:ext cx="11496781" cy="7058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58053" imgH="2221500" progId="Word.Document.12">
                  <p:embed/>
                </p:oleObj>
              </mc:Choice>
              <mc:Fallback>
                <p:oleObj name="Document" r:id="rId2" imgW="5758053" imgH="2221500" progId="Word.Document.12">
                  <p:embed/>
                  <p:pic>
                    <p:nvPicPr>
                      <p:cNvPr id="2" name="Obiekt 1">
                        <a:extLst>
                          <a:ext uri="{FF2B5EF4-FFF2-40B4-BE49-F238E27FC236}">
                            <a16:creationId xmlns:a16="http://schemas.microsoft.com/office/drawing/2014/main" id="{FD00BC71-6CB5-FCE8-6600-1457BDB31D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0966" y="297951"/>
                        <a:ext cx="11496781" cy="7058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2691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90C3E-1F83-4BB3-9B4C-3B39DDBC1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CF19C5-59DC-64E4-372C-9D18D9569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091" y="144493"/>
            <a:ext cx="10243562" cy="1400530"/>
          </a:xfrm>
        </p:spPr>
        <p:txBody>
          <a:bodyPr>
            <a:normAutofit/>
          </a:bodyPr>
          <a:lstStyle/>
          <a:p>
            <a:b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4EBFD8-4302-7D68-0B4E-463FBC289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092" y="1725483"/>
            <a:ext cx="10243562" cy="4195481"/>
          </a:xfrm>
        </p:spPr>
        <p:txBody>
          <a:bodyPr>
            <a:normAutofit/>
          </a:bodyPr>
          <a:lstStyle/>
          <a:p>
            <a:endParaRPr lang="pl-PL" sz="32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Podstawowe grupy wydatków </a:t>
            </a:r>
            <a:r>
              <a:rPr lang="pl-PL" sz="3200" b="1" dirty="0"/>
              <a:t>– kwoty i wskaźniki Gminy Kawęczyn </a:t>
            </a: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41855310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E4F26B4-142C-F63A-FA16-3A2AD2B902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646173"/>
              </p:ext>
            </p:extLst>
          </p:nvPr>
        </p:nvGraphicFramePr>
        <p:xfrm>
          <a:off x="339047" y="369869"/>
          <a:ext cx="11589250" cy="6215865"/>
        </p:xfrm>
        <a:graphic>
          <a:graphicData uri="http://schemas.openxmlformats.org/drawingml/2006/table">
            <a:tbl>
              <a:tblPr firstRow="1" firstCol="1" bandRow="1"/>
              <a:tblGrid>
                <a:gridCol w="3685642">
                  <a:extLst>
                    <a:ext uri="{9D8B030D-6E8A-4147-A177-3AD203B41FA5}">
                      <a16:colId xmlns:a16="http://schemas.microsoft.com/office/drawing/2014/main" val="3984881347"/>
                    </a:ext>
                  </a:extLst>
                </a:gridCol>
                <a:gridCol w="1717578">
                  <a:extLst>
                    <a:ext uri="{9D8B030D-6E8A-4147-A177-3AD203B41FA5}">
                      <a16:colId xmlns:a16="http://schemas.microsoft.com/office/drawing/2014/main" val="1611401351"/>
                    </a:ext>
                  </a:extLst>
                </a:gridCol>
                <a:gridCol w="1476381">
                  <a:extLst>
                    <a:ext uri="{9D8B030D-6E8A-4147-A177-3AD203B41FA5}">
                      <a16:colId xmlns:a16="http://schemas.microsoft.com/office/drawing/2014/main" val="2278778835"/>
                    </a:ext>
                  </a:extLst>
                </a:gridCol>
                <a:gridCol w="1683073">
                  <a:extLst>
                    <a:ext uri="{9D8B030D-6E8A-4147-A177-3AD203B41FA5}">
                      <a16:colId xmlns:a16="http://schemas.microsoft.com/office/drawing/2014/main" val="941025251"/>
                    </a:ext>
                  </a:extLst>
                </a:gridCol>
                <a:gridCol w="1402560">
                  <a:extLst>
                    <a:ext uri="{9D8B030D-6E8A-4147-A177-3AD203B41FA5}">
                      <a16:colId xmlns:a16="http://schemas.microsoft.com/office/drawing/2014/main" val="1884140361"/>
                    </a:ext>
                  </a:extLst>
                </a:gridCol>
                <a:gridCol w="1624016">
                  <a:extLst>
                    <a:ext uri="{9D8B030D-6E8A-4147-A177-3AD203B41FA5}">
                      <a16:colId xmlns:a16="http://schemas.microsoft.com/office/drawing/2014/main" val="841269553"/>
                    </a:ext>
                  </a:extLst>
                </a:gridCol>
              </a:tblGrid>
              <a:tr h="735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Rodzaj wydatków / wskaźniki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Kwoty i wskaźniki wydatków oświatowych w Gminie Kawęczyn</a:t>
                      </a: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26353"/>
                  </a:ext>
                </a:extLst>
              </a:tr>
              <a:tr h="753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pl-PL" sz="1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2020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549555"/>
                  </a:ext>
                </a:extLst>
              </a:tr>
              <a:tr h="937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Szkoły podstawowe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6 155 417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6 485 757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6 588 762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8 452 217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10 211 859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203642"/>
                  </a:ext>
                </a:extLst>
              </a:tr>
              <a:tr h="727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 jednego ucznia szkół podst.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13 209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14 192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15 613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22 721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23 422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59644"/>
                  </a:ext>
                </a:extLst>
              </a:tr>
              <a:tr h="727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Oddziały przedszkolne w szkołach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543 356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577 308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599 698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742 175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891 165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195490"/>
                  </a:ext>
                </a:extLst>
              </a:tr>
              <a:tr h="727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 jednego </a:t>
                      </a:r>
                      <a:r>
                        <a:rPr lang="pl-PL" sz="18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wych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oddz. </a:t>
                      </a:r>
                      <a:r>
                        <a:rPr lang="pl-PL" sz="18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przedszk</a:t>
                      </a: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4 766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4 732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4 798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5 665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7 017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987356"/>
                  </a:ext>
                </a:extLst>
              </a:tr>
              <a:tr h="8790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Specjalna organizacja nauki…szkoły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147 341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154 947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189 719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217 413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265 541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09340"/>
                  </a:ext>
                </a:extLst>
              </a:tr>
              <a:tr h="7277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 jednego ucznia szkoły podst.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316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339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422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372</a:t>
                      </a:r>
                      <a:endParaRPr lang="pl-PL" sz="2000" b="1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436</a:t>
                      </a:r>
                      <a:endParaRPr lang="pl-PL" sz="20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210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2709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21AF090-A9B6-672B-B9D1-7468C7CAE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546250"/>
              </p:ext>
            </p:extLst>
          </p:nvPr>
        </p:nvGraphicFramePr>
        <p:xfrm>
          <a:off x="400692" y="174662"/>
          <a:ext cx="11332395" cy="6328883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4220916">
                  <a:extLst>
                    <a:ext uri="{9D8B030D-6E8A-4147-A177-3AD203B41FA5}">
                      <a16:colId xmlns:a16="http://schemas.microsoft.com/office/drawing/2014/main" val="3118657064"/>
                    </a:ext>
                  </a:extLst>
                </a:gridCol>
                <a:gridCol w="1460693">
                  <a:extLst>
                    <a:ext uri="{9D8B030D-6E8A-4147-A177-3AD203B41FA5}">
                      <a16:colId xmlns:a16="http://schemas.microsoft.com/office/drawing/2014/main" val="573809774"/>
                    </a:ext>
                  </a:extLst>
                </a:gridCol>
                <a:gridCol w="1469205">
                  <a:extLst>
                    <a:ext uri="{9D8B030D-6E8A-4147-A177-3AD203B41FA5}">
                      <a16:colId xmlns:a16="http://schemas.microsoft.com/office/drawing/2014/main" val="895575504"/>
                    </a:ext>
                  </a:extLst>
                </a:gridCol>
                <a:gridCol w="1431560">
                  <a:extLst>
                    <a:ext uri="{9D8B030D-6E8A-4147-A177-3AD203B41FA5}">
                      <a16:colId xmlns:a16="http://schemas.microsoft.com/office/drawing/2014/main" val="2723742584"/>
                    </a:ext>
                  </a:extLst>
                </a:gridCol>
                <a:gridCol w="1352736">
                  <a:extLst>
                    <a:ext uri="{9D8B030D-6E8A-4147-A177-3AD203B41FA5}">
                      <a16:colId xmlns:a16="http://schemas.microsoft.com/office/drawing/2014/main" val="2796483048"/>
                    </a:ext>
                  </a:extLst>
                </a:gridCol>
                <a:gridCol w="1397285">
                  <a:extLst>
                    <a:ext uri="{9D8B030D-6E8A-4147-A177-3AD203B41FA5}">
                      <a16:colId xmlns:a16="http://schemas.microsoft.com/office/drawing/2014/main" val="2782450694"/>
                    </a:ext>
                  </a:extLst>
                </a:gridCol>
              </a:tblGrid>
              <a:tr h="843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Rodzaj wydatków / wskaźniki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Kwoty i wskaźniki wydatków oświatowych w Gminie Kawęczyn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217433"/>
                  </a:ext>
                </a:extLst>
              </a:tr>
              <a:tr h="4249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1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2020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2021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2022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2023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2024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49230103"/>
                  </a:ext>
                </a:extLst>
              </a:tr>
              <a:tr h="8434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Szkoły podstawowe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6 155 417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6 485 757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6 588 762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8 452 217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10 211 859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47141234"/>
                  </a:ext>
                </a:extLst>
              </a:tr>
              <a:tr h="8434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Na jeden oddział szkolny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205 181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216 192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219 625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291 456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319 121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81196725"/>
                  </a:ext>
                </a:extLst>
              </a:tr>
              <a:tr h="8434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Oddziały przedszkolne w szkołach 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543 356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577 308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599 698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742 175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891 165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17225030"/>
                  </a:ext>
                </a:extLst>
              </a:tr>
              <a:tr h="8434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Na jeden oddział przedszkolny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  90 559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96 218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99 950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123 696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148 527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47361640"/>
                  </a:ext>
                </a:extLst>
              </a:tr>
              <a:tr h="8434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Specjalna organizacja nauki…szkoły 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147 341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154 947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189 719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217 413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265 541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4758883"/>
                  </a:ext>
                </a:extLst>
              </a:tr>
              <a:tr h="8434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Na jeden oddział szkolny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    4 911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 5 165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 6 324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 7 497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           8 298 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59917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3886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CE6CE-5940-4484-8C0B-CC29801B3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C7E4B1-BB47-EB62-E5BE-6A8A9664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253" y="71919"/>
            <a:ext cx="10243562" cy="1442282"/>
          </a:xfrm>
        </p:spPr>
        <p:txBody>
          <a:bodyPr>
            <a:normAutofit/>
          </a:bodyPr>
          <a:lstStyle/>
          <a:p>
            <a:b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75D0A8-8E96-F918-CA35-B781BA283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253" y="1514201"/>
            <a:ext cx="9956819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Podstawowe grupy wydatków </a:t>
            </a:r>
            <a:r>
              <a:rPr lang="pl-PL" sz="3200" b="1" dirty="0"/>
              <a:t>– koszty Gminy Kawęczyn w latach 2020 - 2024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49352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02D0BF7-D246-5B38-A014-7C4FE7506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354612"/>
              </p:ext>
            </p:extLst>
          </p:nvPr>
        </p:nvGraphicFramePr>
        <p:xfrm>
          <a:off x="441788" y="244564"/>
          <a:ext cx="11558428" cy="6441897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3725972">
                  <a:extLst>
                    <a:ext uri="{9D8B030D-6E8A-4147-A177-3AD203B41FA5}">
                      <a16:colId xmlns:a16="http://schemas.microsoft.com/office/drawing/2014/main" val="3793085129"/>
                    </a:ext>
                  </a:extLst>
                </a:gridCol>
                <a:gridCol w="1068690">
                  <a:extLst>
                    <a:ext uri="{9D8B030D-6E8A-4147-A177-3AD203B41FA5}">
                      <a16:colId xmlns:a16="http://schemas.microsoft.com/office/drawing/2014/main" val="3846733496"/>
                    </a:ext>
                  </a:extLst>
                </a:gridCol>
                <a:gridCol w="1067435">
                  <a:extLst>
                    <a:ext uri="{9D8B030D-6E8A-4147-A177-3AD203B41FA5}">
                      <a16:colId xmlns:a16="http://schemas.microsoft.com/office/drawing/2014/main" val="2355073610"/>
                    </a:ext>
                  </a:extLst>
                </a:gridCol>
                <a:gridCol w="1068690">
                  <a:extLst>
                    <a:ext uri="{9D8B030D-6E8A-4147-A177-3AD203B41FA5}">
                      <a16:colId xmlns:a16="http://schemas.microsoft.com/office/drawing/2014/main" val="1920107437"/>
                    </a:ext>
                  </a:extLst>
                </a:gridCol>
                <a:gridCol w="1245758">
                  <a:extLst>
                    <a:ext uri="{9D8B030D-6E8A-4147-A177-3AD203B41FA5}">
                      <a16:colId xmlns:a16="http://schemas.microsoft.com/office/drawing/2014/main" val="118354499"/>
                    </a:ext>
                  </a:extLst>
                </a:gridCol>
                <a:gridCol w="1245758">
                  <a:extLst>
                    <a:ext uri="{9D8B030D-6E8A-4147-A177-3AD203B41FA5}">
                      <a16:colId xmlns:a16="http://schemas.microsoft.com/office/drawing/2014/main" val="2655956391"/>
                    </a:ext>
                  </a:extLst>
                </a:gridCol>
                <a:gridCol w="1068690">
                  <a:extLst>
                    <a:ext uri="{9D8B030D-6E8A-4147-A177-3AD203B41FA5}">
                      <a16:colId xmlns:a16="http://schemas.microsoft.com/office/drawing/2014/main" val="2325870"/>
                    </a:ext>
                  </a:extLst>
                </a:gridCol>
                <a:gridCol w="1067435">
                  <a:extLst>
                    <a:ext uri="{9D8B030D-6E8A-4147-A177-3AD203B41FA5}">
                      <a16:colId xmlns:a16="http://schemas.microsoft.com/office/drawing/2014/main" val="3882003536"/>
                    </a:ext>
                  </a:extLst>
                </a:gridCol>
              </a:tblGrid>
              <a:tr h="737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Grupy wydatków oświatowych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2021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% wzrostu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Kwota wzrostu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436132955"/>
                  </a:ext>
                </a:extLst>
              </a:tr>
              <a:tr h="737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dirty="0">
                          <a:effectLst/>
                        </a:rPr>
                        <a:t>Wydatki osobowe niezaliczone do wynagrodzeń</a:t>
                      </a:r>
                      <a:endParaRPr lang="pl-PL" sz="16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384 424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397 433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394 445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525 944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821 277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113,64%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436 853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834654009"/>
                  </a:ext>
                </a:extLst>
              </a:tr>
              <a:tr h="737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dirty="0">
                          <a:effectLst/>
                        </a:rPr>
                        <a:t>Materiały i wyposażenie, książki, żywność</a:t>
                      </a:r>
                      <a:endParaRPr lang="pl-PL" sz="16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239 202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202 045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190 744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276 113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498 330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108,33%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259 128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3133212462"/>
                  </a:ext>
                </a:extLst>
              </a:tr>
              <a:tr h="68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>
                          <a:effectLst/>
                        </a:rPr>
                        <a:t>Zakup energii i opłaty</a:t>
                      </a:r>
                      <a:endParaRPr lang="pl-PL" sz="16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99 656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135 521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214 252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143 942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188 920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89,57%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89 264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630074326"/>
                  </a:ext>
                </a:extLst>
              </a:tr>
              <a:tr h="737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>
                          <a:effectLst/>
                        </a:rPr>
                        <a:t>Wydatki inwestycje i zakupy inwestycyjne</a:t>
                      </a:r>
                      <a:endParaRPr lang="pl-PL" sz="16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32 327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231 798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118 133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1 298 233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399 223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0,00%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-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527272405"/>
                  </a:ext>
                </a:extLst>
              </a:tr>
              <a:tr h="68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>
                          <a:effectLst/>
                        </a:rPr>
                        <a:t>Zadania pomocy uczniom</a:t>
                      </a:r>
                      <a:endParaRPr lang="pl-PL" sz="16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171 232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201 246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258 594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337 733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359 163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109,75%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187 931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704291740"/>
                  </a:ext>
                </a:extLst>
              </a:tr>
              <a:tr h="737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>
                          <a:effectLst/>
                        </a:rPr>
                        <a:t>Wynagrodzenia - pochodne - fundusze</a:t>
                      </a:r>
                      <a:endParaRPr lang="pl-PL" sz="16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6 233 105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6 423 166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6 781 424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7 560 047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9 951 873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59,66%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3 718 769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678160656"/>
                  </a:ext>
                </a:extLst>
              </a:tr>
              <a:tr h="6878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>
                          <a:effectLst/>
                        </a:rPr>
                        <a:t>Razem</a:t>
                      </a:r>
                      <a:endParaRPr lang="pl-PL" sz="16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7 159 946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7 591 209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7 957 592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10 142 014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12 218 786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70,65%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5 058 840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4253227781"/>
                  </a:ext>
                </a:extLst>
              </a:tr>
              <a:tr h="6892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>
                          <a:effectLst/>
                        </a:rPr>
                        <a:t>Razem bez inwestycji</a:t>
                      </a:r>
                      <a:endParaRPr lang="pl-PL" sz="16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7 127 618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7 359 412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7 839 459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8 843 780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>
                          <a:effectLst/>
                        </a:rPr>
                        <a:t>11 819 563</a:t>
                      </a:r>
                      <a:endParaRPr lang="pl-PL" sz="16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65,83%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600" b="1" dirty="0">
                          <a:effectLst/>
                        </a:rPr>
                        <a:t>4 691 945</a:t>
                      </a:r>
                      <a:endParaRPr lang="pl-PL" sz="16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531844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077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03F46752-7076-E9DB-216D-857723943D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7586394"/>
              </p:ext>
            </p:extLst>
          </p:nvPr>
        </p:nvGraphicFramePr>
        <p:xfrm>
          <a:off x="1684962" y="714904"/>
          <a:ext cx="10080910" cy="5809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79269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89152-CB44-3738-C3DD-E9B47440E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7900BA-C428-BFCE-BEC3-1E49F90A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350" y="123290"/>
            <a:ext cx="10243562" cy="1462829"/>
          </a:xfrm>
        </p:spPr>
        <p:txBody>
          <a:bodyPr>
            <a:noAutofit/>
          </a:bodyPr>
          <a:lstStyle/>
          <a:p>
            <a:b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10C6BE-7CC2-E43C-0832-8564AA9CE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2901" y="1586119"/>
            <a:ext cx="9713881" cy="4195481"/>
          </a:xfrm>
        </p:spPr>
        <p:txBody>
          <a:bodyPr>
            <a:normAutofit/>
          </a:bodyPr>
          <a:lstStyle/>
          <a:p>
            <a:endParaRPr lang="pl-PL" sz="32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Wynagrodzenia pracowników i pochodne </a:t>
            </a:r>
            <a:r>
              <a:rPr lang="pl-PL" sz="3200" b="1" dirty="0"/>
              <a:t>– koszty Gminy Kawęczyn w latach 2022 - 2024 </a:t>
            </a: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9464919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7223733-E653-AFE8-14D3-9CF76702B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361244"/>
              </p:ext>
            </p:extLst>
          </p:nvPr>
        </p:nvGraphicFramePr>
        <p:xfrm>
          <a:off x="431515" y="207156"/>
          <a:ext cx="11332396" cy="6419675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4222678">
                  <a:extLst>
                    <a:ext uri="{9D8B030D-6E8A-4147-A177-3AD203B41FA5}">
                      <a16:colId xmlns:a16="http://schemas.microsoft.com/office/drawing/2014/main" val="3225608806"/>
                    </a:ext>
                  </a:extLst>
                </a:gridCol>
                <a:gridCol w="1541124">
                  <a:extLst>
                    <a:ext uri="{9D8B030D-6E8A-4147-A177-3AD203B41FA5}">
                      <a16:colId xmlns:a16="http://schemas.microsoft.com/office/drawing/2014/main" val="3545866450"/>
                    </a:ext>
                  </a:extLst>
                </a:gridCol>
                <a:gridCol w="1551398">
                  <a:extLst>
                    <a:ext uri="{9D8B030D-6E8A-4147-A177-3AD203B41FA5}">
                      <a16:colId xmlns:a16="http://schemas.microsoft.com/office/drawing/2014/main" val="3413585000"/>
                    </a:ext>
                  </a:extLst>
                </a:gridCol>
                <a:gridCol w="1458930">
                  <a:extLst>
                    <a:ext uri="{9D8B030D-6E8A-4147-A177-3AD203B41FA5}">
                      <a16:colId xmlns:a16="http://schemas.microsoft.com/office/drawing/2014/main" val="1754177097"/>
                    </a:ext>
                  </a:extLst>
                </a:gridCol>
                <a:gridCol w="1317492">
                  <a:extLst>
                    <a:ext uri="{9D8B030D-6E8A-4147-A177-3AD203B41FA5}">
                      <a16:colId xmlns:a16="http://schemas.microsoft.com/office/drawing/2014/main" val="3404778382"/>
                    </a:ext>
                  </a:extLst>
                </a:gridCol>
                <a:gridCol w="1240774">
                  <a:extLst>
                    <a:ext uri="{9D8B030D-6E8A-4147-A177-3AD203B41FA5}">
                      <a16:colId xmlns:a16="http://schemas.microsoft.com/office/drawing/2014/main" val="3934233888"/>
                    </a:ext>
                  </a:extLst>
                </a:gridCol>
              </a:tblGrid>
              <a:tr h="1428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Rodzaj środków / Rok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2022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% wzrostu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Kwota wzrostu</a:t>
                      </a:r>
                      <a:endParaRPr lang="pl-PL" sz="2400" b="1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7393695"/>
                  </a:ext>
                </a:extLst>
              </a:tr>
              <a:tr h="10115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wynagrodzenia nauczycieli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4 438 578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4 867 632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6 402 317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44,24%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effectLst/>
                        </a:rPr>
                        <a:t>1 963 739</a:t>
                      </a:r>
                      <a:endParaRPr lang="pl-PL" sz="20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53379204"/>
                  </a:ext>
                </a:extLst>
              </a:tr>
              <a:tr h="10032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wynagrodzenia pracowników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1 025 856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1 224 074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1 599 427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55,91%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573 572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44505669"/>
                  </a:ext>
                </a:extLst>
              </a:tr>
              <a:tr h="11438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pochodne od wynagrodzeń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effectLst/>
                        </a:rPr>
                        <a:t>1 027 526</a:t>
                      </a:r>
                      <a:endParaRPr lang="pl-PL" sz="20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1 154 631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1 487 681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44,78%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460 155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8753851"/>
                  </a:ext>
                </a:extLst>
              </a:tr>
              <a:tr h="11107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zakładowy fund. świadczeń socjalnych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289 462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313 708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462 446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59,76%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172 984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39238175"/>
                  </a:ext>
                </a:extLst>
              </a:tr>
              <a:tr h="7222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1800" b="1">
                          <a:effectLst/>
                        </a:rPr>
                        <a:t>Razem</a:t>
                      </a:r>
                      <a:endParaRPr lang="pl-PL" sz="18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effectLst/>
                        </a:rPr>
                        <a:t>6 781 424</a:t>
                      </a:r>
                      <a:endParaRPr lang="pl-PL" sz="20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>
                          <a:effectLst/>
                        </a:rPr>
                        <a:t>7 560 046</a:t>
                      </a:r>
                      <a:endParaRPr lang="pl-PL" sz="2000" b="1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9 951 873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46,75%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pl-PL" sz="2000" b="1" dirty="0">
                          <a:effectLst/>
                        </a:rPr>
                        <a:t>3 170 449</a:t>
                      </a:r>
                      <a:endParaRPr lang="pl-PL" sz="2000" b="1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00491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3370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57F6F0B8-B6C4-B1C4-9AC4-08FBF092C9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929594"/>
              </p:ext>
            </p:extLst>
          </p:nvPr>
        </p:nvGraphicFramePr>
        <p:xfrm>
          <a:off x="308226" y="308224"/>
          <a:ext cx="11578974" cy="6339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28356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4B9C0-F8ED-5CEE-1098-5BAF6476E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67E5AC-97BA-86CB-5A00-492198EA2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801" y="154113"/>
            <a:ext cx="10243562" cy="1308718"/>
          </a:xfrm>
        </p:spPr>
        <p:txBody>
          <a:bodyPr>
            <a:normAutofit fontScale="90000"/>
          </a:bodyPr>
          <a:lstStyle/>
          <a:p>
            <a:br>
              <a:rPr lang="pl-PL" sz="4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B51A66-CBEE-2402-ABAC-6EF6145BA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801" y="1462831"/>
            <a:ext cx="10243561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Koszty utrzymania szkół i wskaźniki </a:t>
            </a:r>
            <a:r>
              <a:rPr lang="pl-PL" sz="3200" b="1" dirty="0"/>
              <a:t>– Szkoła Podstawowa w </a:t>
            </a:r>
            <a:r>
              <a:rPr lang="pl-PL" sz="3200" b="1" dirty="0">
                <a:solidFill>
                  <a:srgbClr val="0070C0"/>
                </a:solidFill>
              </a:rPr>
              <a:t>Kawęczynie</a:t>
            </a:r>
            <a:r>
              <a:rPr lang="pl-PL" sz="3200" b="1" dirty="0"/>
              <a:t> w latach 2022 - 2024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67064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FED6C92B-EE87-B023-D5A5-6716598CD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258" y="337032"/>
            <a:ext cx="11548152" cy="698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7164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B6441043-3B1E-CDB1-DA1E-AD3AAE088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757" y="-647272"/>
            <a:ext cx="12402694" cy="709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0429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EFC39-4371-E8B6-9B8B-CB7E2DD99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665225-FE59-F8B6-BE74-BB688593D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983" y="82193"/>
            <a:ext cx="10141154" cy="1205976"/>
          </a:xfrm>
        </p:spPr>
        <p:txBody>
          <a:bodyPr>
            <a:noAutofit/>
          </a:bodyPr>
          <a:lstStyle/>
          <a:p>
            <a:b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303DE7-75E0-A51A-C4C3-004F260E7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0983" y="1575846"/>
            <a:ext cx="9251544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Koszty utrzymania szkół i wskaźniki </a:t>
            </a:r>
            <a:r>
              <a:rPr lang="pl-PL" sz="3200" b="1" dirty="0"/>
              <a:t>– Szkoła Podstawowa w </a:t>
            </a:r>
            <a:r>
              <a:rPr lang="pl-PL" sz="3200" b="1" dirty="0">
                <a:solidFill>
                  <a:srgbClr val="0070C0"/>
                </a:solidFill>
              </a:rPr>
              <a:t>Kowalach Pańskich Kolonii </a:t>
            </a:r>
            <a:r>
              <a:rPr lang="pl-PL" sz="3200" b="1" dirty="0"/>
              <a:t>w latach 2022 - 2024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50010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678520CC-E60C-456D-7758-74C58933F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063" y="416104"/>
            <a:ext cx="11404316" cy="699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8484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AD330CBE-C8B6-DEFC-996E-B944BD220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78" y="390417"/>
            <a:ext cx="11317655" cy="699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489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633B2-EE60-3C99-1A4E-06C457FD4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2A4E3B-6844-057A-24F0-45F60E4A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076" y="113671"/>
            <a:ext cx="10243562" cy="1400530"/>
          </a:xfrm>
        </p:spPr>
        <p:txBody>
          <a:bodyPr>
            <a:normAutofit/>
          </a:bodyPr>
          <a:lstStyle/>
          <a:p>
            <a:b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02F485-0602-631E-B253-9F450D3F0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4076" y="1663840"/>
            <a:ext cx="10243562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Koszty utrzymania szkół i wskaźniki </a:t>
            </a:r>
            <a:r>
              <a:rPr lang="pl-PL" sz="3200" b="1" dirty="0"/>
              <a:t>– Szkoła Podstawowa w </a:t>
            </a:r>
            <a:r>
              <a:rPr lang="pl-PL" sz="3200" b="1" dirty="0">
                <a:solidFill>
                  <a:srgbClr val="0070C0"/>
                </a:solidFill>
              </a:rPr>
              <a:t>Tokarach Pierwszych </a:t>
            </a:r>
            <a:r>
              <a:rPr lang="pl-PL" sz="3200" b="1" dirty="0"/>
              <a:t>w latach 2022 - 2024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1A77F-2312-FA3B-D5CF-B7B5F4B57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12A7BD-BFD0-34F4-728C-5FD7E472E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573" y="678094"/>
            <a:ext cx="10243562" cy="1301214"/>
          </a:xfrm>
        </p:spPr>
        <p:txBody>
          <a:bodyPr/>
          <a:lstStyle/>
          <a:p>
            <a:r>
              <a:rPr lang="pl-PL" sz="4000" b="1" dirty="0">
                <a:solidFill>
                  <a:schemeClr val="bg2">
                    <a:lumMod val="25000"/>
                  </a:schemeClr>
                </a:solidFill>
              </a:rPr>
              <a:t>Finanse oświaty w Gminie Kawęczyn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2A9D29-7BEF-50E6-E02E-69545145F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4573" y="1984425"/>
            <a:ext cx="9996564" cy="4195481"/>
          </a:xfrm>
        </p:spPr>
        <p:txBody>
          <a:bodyPr/>
          <a:lstStyle/>
          <a:p>
            <a:r>
              <a:rPr lang="pl-PL" sz="3200" b="1" dirty="0">
                <a:solidFill>
                  <a:schemeClr val="tx1"/>
                </a:solidFill>
              </a:rPr>
              <a:t>Dochody Gminy Kawęczyn w latach 2014 -2024 na tle gmin Powiatu Tureckiego</a:t>
            </a:r>
          </a:p>
          <a:p>
            <a:pPr marL="0" indent="0">
              <a:buNone/>
            </a:pPr>
            <a:endParaRPr lang="pl-PL" sz="3200" b="1" dirty="0">
              <a:solidFill>
                <a:schemeClr val="tx1"/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Dochody własne </a:t>
            </a:r>
            <a:r>
              <a:rPr lang="pl-PL" sz="3200" b="1" dirty="0">
                <a:solidFill>
                  <a:schemeClr val="tx1"/>
                </a:solidFill>
              </a:rPr>
              <a:t>Gminy Kawęczyn na tle gmin Powiatu Tureckiego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23189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09D10462-C348-7EC0-242A-C808B2206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789" y="431515"/>
            <a:ext cx="11404314" cy="689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9522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9BB1ED6-4400-5752-EEF2-172B28009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98" y="-349322"/>
            <a:ext cx="12006469" cy="698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0130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6C315-F2D3-7EBC-CD0A-C6752D6F3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89965-A912-A932-31E3-CE667FBC2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800" y="113015"/>
            <a:ext cx="10243562" cy="1308717"/>
          </a:xfrm>
        </p:spPr>
        <p:txBody>
          <a:bodyPr>
            <a:noAutofit/>
          </a:bodyPr>
          <a:lstStyle/>
          <a:p>
            <a:br>
              <a:rPr lang="pl-PL" sz="4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68829B-B97D-64ED-2F54-D4CE6B2F1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800" y="1869322"/>
            <a:ext cx="9915723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koszty utrzymania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Koszty utrzymania szkół i wskaźniki </a:t>
            </a:r>
            <a:r>
              <a:rPr lang="pl-PL" sz="3200" b="1" dirty="0"/>
              <a:t>– Szkoła Podstawowa </a:t>
            </a:r>
            <a:r>
              <a:rPr lang="pl-PL" sz="3200" b="1" dirty="0">
                <a:solidFill>
                  <a:srgbClr val="0070C0"/>
                </a:solidFill>
              </a:rPr>
              <a:t>w Skarżynie </a:t>
            </a:r>
            <a:r>
              <a:rPr lang="pl-PL" sz="3200" b="1" dirty="0"/>
              <a:t>w latach 2022 - 2024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370890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23461EBA-7FDD-21A8-DD54-39C1B5951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580" y="-339047"/>
            <a:ext cx="11815281" cy="687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824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098802DC-DDE2-F5E9-5BD0-82BA4E22A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450" y="297951"/>
            <a:ext cx="11463130" cy="713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3434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F5CEB-6C3B-85A7-59A3-A9B30CFE7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74E371-299D-92E3-B3AF-A0DBAACF2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1881" y="123945"/>
            <a:ext cx="10243562" cy="1400530"/>
          </a:xfrm>
        </p:spPr>
        <p:txBody>
          <a:bodyPr/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Wydatki oświatowe w Gminie Kawęczyn</a:t>
            </a: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44F500-DBE5-1273-6D46-BE9DA58C7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349" y="1602195"/>
            <a:ext cx="10700761" cy="4195481"/>
          </a:xfrm>
        </p:spPr>
        <p:txBody>
          <a:bodyPr/>
          <a:lstStyle/>
          <a:p>
            <a:endParaRPr lang="pl-PL" sz="2800" b="1" dirty="0"/>
          </a:p>
          <a:p>
            <a:r>
              <a:rPr lang="pl-PL" sz="3200" b="1" dirty="0"/>
              <a:t>Gmina Kawęczyn – wskaźniki kosztów szkół 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Wskaźniki koszów utrzymania szkół </a:t>
            </a:r>
            <a:r>
              <a:rPr lang="pl-PL" sz="3200" b="1" dirty="0"/>
              <a:t>– porównanie powiatowe 2024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90693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F2FADA0D-E80D-B42C-B770-395CED0E3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23" y="575352"/>
            <a:ext cx="11696769" cy="64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9553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36FA6-6320-C948-82E8-BD6CBB4E9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0F1114-7A56-73EC-E726-A79ECC12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590" y="103396"/>
            <a:ext cx="9268451" cy="1400530"/>
          </a:xfrm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pl-PL" sz="4400" b="1" dirty="0">
                <a:solidFill>
                  <a:schemeClr val="accent5">
                    <a:lumMod val="50000"/>
                  </a:schemeClr>
                </a:solidFill>
              </a:rPr>
              <a:t>Zagrożenia dla przyszłość edukacji szkolnej w Gminie Kawęczyn </a:t>
            </a:r>
            <a:endParaRPr lang="pl-PL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991EB3-C378-88BF-EFBC-20F72223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741" y="1921267"/>
            <a:ext cx="9508009" cy="4387066"/>
          </a:xfrm>
        </p:spPr>
        <p:txBody>
          <a:bodyPr>
            <a:normAutofit fontScale="92500" lnSpcReduction="10000"/>
          </a:bodyPr>
          <a:lstStyle/>
          <a:p>
            <a:endParaRPr lang="pl-PL" sz="2800" b="1" dirty="0"/>
          </a:p>
          <a:p>
            <a:pPr>
              <a:lnSpc>
                <a:spcPct val="200000"/>
              </a:lnSpc>
            </a:pPr>
            <a:r>
              <a:rPr lang="pl-PL" sz="3800" b="1" dirty="0"/>
              <a:t>Problem pierwszy – </a:t>
            </a:r>
            <a:r>
              <a:rPr lang="pl-PL" sz="3800" b="1" dirty="0">
                <a:solidFill>
                  <a:srgbClr val="0070C0"/>
                </a:solidFill>
              </a:rPr>
              <a:t>gminna demografia </a:t>
            </a:r>
          </a:p>
          <a:p>
            <a:pPr>
              <a:lnSpc>
                <a:spcPct val="120000"/>
              </a:lnSpc>
            </a:pPr>
            <a:r>
              <a:rPr lang="pl-PL" sz="3800" b="1" dirty="0"/>
              <a:t>Problem drugi – </a:t>
            </a:r>
            <a:r>
              <a:rPr lang="pl-PL" sz="3800" b="1" dirty="0">
                <a:solidFill>
                  <a:srgbClr val="0070C0"/>
                </a:solidFill>
              </a:rPr>
              <a:t>finansowanie edukacji szkolnej </a:t>
            </a:r>
          </a:p>
          <a:p>
            <a:pPr>
              <a:lnSpc>
                <a:spcPct val="110000"/>
              </a:lnSpc>
            </a:pPr>
            <a:r>
              <a:rPr lang="pl-PL" sz="3800" b="1" dirty="0"/>
              <a:t>Problem trzeci – </a:t>
            </a:r>
            <a:r>
              <a:rPr lang="pl-PL" sz="3800" b="1" dirty="0">
                <a:solidFill>
                  <a:srgbClr val="0070C0"/>
                </a:solidFill>
              </a:rPr>
              <a:t>optymalny model sieci szkół podstawowych  </a:t>
            </a:r>
          </a:p>
          <a:p>
            <a:endParaRPr lang="pl-PL" sz="28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pl-PL" sz="28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99634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E6EA714E-621D-DB92-4EA4-4CB104CB5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26" y="256854"/>
            <a:ext cx="11820939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5255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413641-06C9-70FF-B174-725C76571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b="1" dirty="0">
                <a:solidFill>
                  <a:schemeClr val="accent5">
                    <a:lumMod val="50000"/>
                  </a:schemeClr>
                </a:solidFill>
              </a:rPr>
              <a:t>Bardzo serdecznie dziękuję za uwagę, dyskusję i pytania z Państwa strony</a:t>
            </a:r>
            <a:r>
              <a:rPr lang="pl-PL" sz="36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pl-PL" sz="3600" b="1" dirty="0">
                <a:solidFill>
                  <a:srgbClr val="FF0000"/>
                </a:solidFill>
                <a:sym typeface="Wingdings" panose="05000000000000000000" pitchFamily="2" charset="2"/>
              </a:rPr>
              <a:t> </a:t>
            </a:r>
            <a:endParaRPr lang="pl-PL" sz="3600" b="1" dirty="0">
              <a:solidFill>
                <a:srgbClr val="FF0000"/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94BADE9-18C8-A6B9-D5E9-1A9D8EF8F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56339" y="3729519"/>
            <a:ext cx="8825659" cy="2362200"/>
          </a:xfrm>
        </p:spPr>
        <p:txBody>
          <a:bodyPr>
            <a:normAutofit/>
          </a:bodyPr>
          <a:lstStyle/>
          <a:p>
            <a:r>
              <a:rPr lang="pl-PL" sz="2400" b="1" dirty="0"/>
              <a:t>Mirosław Mękarski </a:t>
            </a:r>
          </a:p>
          <a:p>
            <a:r>
              <a:rPr lang="pl-PL" sz="2400" b="1" dirty="0"/>
              <a:t>Kawęczyn, 28 stycznia 2026 r.</a:t>
            </a:r>
          </a:p>
        </p:txBody>
      </p:sp>
    </p:spTree>
    <p:extLst>
      <p:ext uri="{BB962C8B-B14F-4D97-AF65-F5344CB8AC3E}">
        <p14:creationId xmlns:p14="http://schemas.microsoft.com/office/powerpoint/2010/main" val="9581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D861249C-FE9F-84B2-5DDE-24F937C9E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4704950"/>
              </p:ext>
            </p:extLst>
          </p:nvPr>
        </p:nvGraphicFramePr>
        <p:xfrm>
          <a:off x="1684962" y="714905"/>
          <a:ext cx="10109771" cy="5891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979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99686-6215-A7A1-1F0D-04D90C0D9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4A83A4-71FE-DBC7-F6C2-731FEFB2A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108" y="640424"/>
            <a:ext cx="9453385" cy="1400530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Finanse oświaty w Gminie Kawęczyn</a:t>
            </a:r>
            <a:br>
              <a:rPr lang="pl-PL" sz="4000" dirty="0">
                <a:solidFill>
                  <a:schemeClr val="accent5">
                    <a:lumMod val="50000"/>
                  </a:schemeClr>
                </a:solidFill>
              </a:rPr>
            </a:br>
            <a:endParaRPr lang="pl-PL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6FECED-9EA9-2871-66CE-8165DABEE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108" y="2040954"/>
            <a:ext cx="10003051" cy="4195481"/>
          </a:xfrm>
        </p:spPr>
        <p:txBody>
          <a:bodyPr>
            <a:normAutofit/>
          </a:bodyPr>
          <a:lstStyle/>
          <a:p>
            <a:r>
              <a:rPr lang="pl-PL" sz="3200" b="1" dirty="0"/>
              <a:t>Gmina Kawęczyn - wydatki na oświatę, subwencja oświatowa i „luka oświatowa” </a:t>
            </a:r>
          </a:p>
          <a:p>
            <a:pPr marL="0" indent="0">
              <a:buNone/>
            </a:pPr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Wydatki na oświatę </a:t>
            </a:r>
            <a:r>
              <a:rPr lang="pl-PL" sz="3200" b="1" dirty="0"/>
              <a:t>Gminy Kawęczyn na tle gmin Powiatu Tureckiego</a:t>
            </a:r>
          </a:p>
          <a:p>
            <a:pPr marL="0" indent="0">
              <a:buNone/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939008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5C28ED89-320E-44FE-D3C0-25AC426B26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2607852"/>
              </p:ext>
            </p:extLst>
          </p:nvPr>
        </p:nvGraphicFramePr>
        <p:xfrm>
          <a:off x="1691432" y="725177"/>
          <a:ext cx="10175220" cy="5809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7623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19D83-1823-F828-CAC6-D2F26835E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267C82-A0F4-E0F6-5574-499BC1A7D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543" y="691794"/>
            <a:ext cx="9586949" cy="1400530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chemeClr val="accent5">
                    <a:lumMod val="50000"/>
                  </a:schemeClr>
                </a:solidFill>
              </a:rPr>
              <a:t>Finanse oświaty w Gminie Kawęczyn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934541-B985-C21F-F561-731CC0886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543" y="2010131"/>
            <a:ext cx="9890037" cy="3092903"/>
          </a:xfrm>
        </p:spPr>
        <p:txBody>
          <a:bodyPr/>
          <a:lstStyle/>
          <a:p>
            <a:r>
              <a:rPr lang="pl-PL" sz="3200" b="1" dirty="0"/>
              <a:t>Gmina Kawęczyn - wydatki na oświatę, subwencja oświatowa i „luka oświatowa” </a:t>
            </a:r>
          </a:p>
          <a:p>
            <a:endParaRPr lang="pl-PL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pl-PL" sz="3200" b="1" dirty="0">
                <a:solidFill>
                  <a:srgbClr val="0070C0"/>
                </a:solidFill>
              </a:rPr>
              <a:t>Subwencja oświatowa </a:t>
            </a:r>
            <a:r>
              <a:rPr lang="pl-PL" sz="3200" b="1" dirty="0"/>
              <a:t>Gminy Kawęczyn na tle gmin Powiatu Tureckiego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4952433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Pakiet 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TM02892315[[fn=Smuga]]</Template>
  <TotalTime>895</TotalTime>
  <Words>2002</Words>
  <Application>Microsoft Office PowerPoint</Application>
  <PresentationFormat>Panoramiczny</PresentationFormat>
  <Paragraphs>864</Paragraphs>
  <Slides>59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59</vt:i4>
      </vt:variant>
    </vt:vector>
  </HeadingPairs>
  <TitlesOfParts>
    <vt:vector size="67" baseType="lpstr">
      <vt:lpstr>Aptos</vt:lpstr>
      <vt:lpstr>Aptos Display</vt:lpstr>
      <vt:lpstr>Arial</vt:lpstr>
      <vt:lpstr>Calibri</vt:lpstr>
      <vt:lpstr>Century Gothic</vt:lpstr>
      <vt:lpstr>Wingdings 3</vt:lpstr>
      <vt:lpstr>Smuga</vt:lpstr>
      <vt:lpstr>Document</vt:lpstr>
      <vt:lpstr>Analiza finansowej i organizacyjnej  realizacji zadań edukacji szkolnej  w Gminie Kawęczyn</vt:lpstr>
      <vt:lpstr>Kilka zdań wstępu </vt:lpstr>
      <vt:lpstr>Finanse oświaty w Gminie Kawęczyn </vt:lpstr>
      <vt:lpstr>Prezentacja programu PowerPoint</vt:lpstr>
      <vt:lpstr>Finanse oświaty w Gminie Kawęczyn </vt:lpstr>
      <vt:lpstr>Prezentacja programu PowerPoint</vt:lpstr>
      <vt:lpstr>Finanse oświaty w Gminie Kawęczyn </vt:lpstr>
      <vt:lpstr>Prezentacja programu PowerPoint</vt:lpstr>
      <vt:lpstr>Finanse oświaty w Gminie Kawęczyn </vt:lpstr>
      <vt:lpstr>Prezentacja programu PowerPoint</vt:lpstr>
      <vt:lpstr>Finanse oświaty w Gminie Kawęczyn </vt:lpstr>
      <vt:lpstr>Prezentacja programu PowerPoint</vt:lpstr>
      <vt:lpstr>Dzieci i uczniowie w Gminie Kawęczyn </vt:lpstr>
      <vt:lpstr>Prezentacja programu PowerPoint</vt:lpstr>
      <vt:lpstr> Dzieci i uczniowie w Gminie Kawęczyn </vt:lpstr>
      <vt:lpstr>Prezentacja programu PowerPoint</vt:lpstr>
      <vt:lpstr>Dzieci i uczniowie w Gminie Kawęczyn </vt:lpstr>
      <vt:lpstr>Prezentacja programu PowerPoint</vt:lpstr>
      <vt:lpstr> Dzieci i uczniowie w Gminie Kawęczyn </vt:lpstr>
      <vt:lpstr>Prezentacja programu PowerPoint</vt:lpstr>
      <vt:lpstr> Szkoły i oddziały przedszkolne w Gminie Kawęczyn </vt:lpstr>
      <vt:lpstr>Prezentacja programu PowerPoint</vt:lpstr>
      <vt:lpstr> Szkoły i oddziały szkolne w Gminie Kawęczyn </vt:lpstr>
      <vt:lpstr>Prezentacja programu PowerPoint</vt:lpstr>
      <vt:lpstr>Oddziały szkolne i uczniowie w Gminie Kawęczyn </vt:lpstr>
      <vt:lpstr>Prezentacja programu PowerPoint</vt:lpstr>
      <vt:lpstr> Oddziały szkolne i uczniowie w Gminie Kawęczyn </vt:lpstr>
      <vt:lpstr>Prezentacja programu PowerPoint</vt:lpstr>
      <vt:lpstr> Uczniowie i ich potrzeby – struktura edukacyjna szkoły – uczniowie i zadania </vt:lpstr>
      <vt:lpstr>Prezentacja programu PowerPoint</vt:lpstr>
      <vt:lpstr> Uczniowie i ich potrzeby – elementy struktury edukacyjnej szkoły – zadania i uczniowie </vt:lpstr>
      <vt:lpstr>Prezentacja programu PowerPoint</vt:lpstr>
      <vt:lpstr> Wydatki oświatowe w Gminie Kawęczyn</vt:lpstr>
      <vt:lpstr>Prezentacja programu PowerPoint</vt:lpstr>
      <vt:lpstr> Wydatki oświatowe w Gminie Kawęczyn</vt:lpstr>
      <vt:lpstr>Prezentacja programu PowerPoint</vt:lpstr>
      <vt:lpstr>Prezentacja programu PowerPoint</vt:lpstr>
      <vt:lpstr> Wydatki oświatowe w Gminie Kawęczyn</vt:lpstr>
      <vt:lpstr>Prezentacja programu PowerPoint</vt:lpstr>
      <vt:lpstr> Wydatki oświatowe w Gminie Kawęczyn</vt:lpstr>
      <vt:lpstr>Prezentacja programu PowerPoint</vt:lpstr>
      <vt:lpstr>Prezentacja programu PowerPoint</vt:lpstr>
      <vt:lpstr> Wydatki oświatowe w Gminie Kawęczyn</vt:lpstr>
      <vt:lpstr>Prezentacja programu PowerPoint</vt:lpstr>
      <vt:lpstr>Prezentacja programu PowerPoint</vt:lpstr>
      <vt:lpstr> Wydatki oświatowe w Gminie Kawęczyn</vt:lpstr>
      <vt:lpstr>Prezentacja programu PowerPoint</vt:lpstr>
      <vt:lpstr>Prezentacja programu PowerPoint</vt:lpstr>
      <vt:lpstr> Wydatki oświatowe w Gminie Kawęczyn</vt:lpstr>
      <vt:lpstr>Prezentacja programu PowerPoint</vt:lpstr>
      <vt:lpstr>Prezentacja programu PowerPoint</vt:lpstr>
      <vt:lpstr> Wydatki oświatowe w Gminie Kawęczyn</vt:lpstr>
      <vt:lpstr>Prezentacja programu PowerPoint</vt:lpstr>
      <vt:lpstr>Prezentacja programu PowerPoint</vt:lpstr>
      <vt:lpstr> Wydatki oświatowe w Gminie Kawęczyn</vt:lpstr>
      <vt:lpstr>Prezentacja programu PowerPoint</vt:lpstr>
      <vt:lpstr> Zagrożenia dla przyszłość edukacji szkolnej w Gminie Kawęczyn </vt:lpstr>
      <vt:lpstr>Prezentacja programu PowerPoint</vt:lpstr>
      <vt:lpstr>Bardzo serdecznie dziękuję za uwagę, dyskusję i pytania z Państwa strony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finansowej i organizacyjnej  realizacji zadań edukacji szkolnej  w Gminie Kawęczyn</dc:title>
  <dc:creator>Mirosław Mękarski</dc:creator>
  <cp:lastModifiedBy>Małgorzata Jaworska</cp:lastModifiedBy>
  <cp:revision>2</cp:revision>
  <dcterms:created xsi:type="dcterms:W3CDTF">2026-01-11T16:54:41Z</dcterms:created>
  <dcterms:modified xsi:type="dcterms:W3CDTF">2026-01-28T11:20:58Z</dcterms:modified>
</cp:coreProperties>
</file>