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7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7205007182434"/>
          <c:y val="0.14834529044202699"/>
          <c:w val="0.83681510363225897"/>
          <c:h val="0.5133071048368430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Ogółem</c:v>
                </c:pt>
              </c:strCache>
            </c:strRef>
          </c:tx>
          <c:spPr>
            <a:ln w="28440">
              <a:solidFill>
                <a:srgbClr val="4A7EBB"/>
              </a:solidFill>
              <a:round/>
            </a:ln>
          </c:spPr>
          <c:marker>
            <c:symbol val="square"/>
            <c:size val="3"/>
            <c:spPr>
              <a:solidFill>
                <a:srgbClr val="4A7EBB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974</c:v>
                </c:pt>
                <c:pt idx="1">
                  <c:v>1029</c:v>
                </c:pt>
                <c:pt idx="2">
                  <c:v>938</c:v>
                </c:pt>
                <c:pt idx="3">
                  <c:v>904</c:v>
                </c:pt>
                <c:pt idx="4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C5-443F-9F79-A04F5464E2F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Kryminalne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3"/>
            <c:spPr>
              <a:solidFill>
                <a:srgbClr val="BE4B48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554</c:v>
                </c:pt>
                <c:pt idx="1">
                  <c:v>563</c:v>
                </c:pt>
                <c:pt idx="2">
                  <c:v>490</c:v>
                </c:pt>
                <c:pt idx="3">
                  <c:v>457</c:v>
                </c:pt>
                <c:pt idx="4">
                  <c:v>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C5-443F-9F79-A04F5464E2F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5 Kategorii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3"/>
            <c:spPr>
              <a:solidFill>
                <a:srgbClr val="98B855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157</c:v>
                </c:pt>
                <c:pt idx="1">
                  <c:v>184</c:v>
                </c:pt>
                <c:pt idx="2">
                  <c:v>151</c:v>
                </c:pt>
                <c:pt idx="3">
                  <c:v>146</c:v>
                </c:pt>
                <c:pt idx="4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C5-443F-9F79-A04F5464E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44359420"/>
        <c:axId val="71391233"/>
      </c:lineChart>
      <c:catAx>
        <c:axId val="443594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71391233"/>
        <c:crosses val="autoZero"/>
        <c:auto val="1"/>
        <c:lblAlgn val="ctr"/>
        <c:lblOffset val="100"/>
        <c:noMultiLvlLbl val="0"/>
      </c:catAx>
      <c:valAx>
        <c:axId val="7139123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44359420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3656492771179499"/>
          <c:y val="0.82107093521204599"/>
          <c:w val="0.51810374037692697"/>
          <c:h val="7.6885274209145593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2000" b="1" strike="noStrike" spc="-1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dynamiki wszczęć KPP w Turku - 89,1% 
Średnia wartość wojewódzka – 81%</a:t>
            </a:r>
          </a:p>
        </c:rich>
      </c:tx>
      <c:layout>
        <c:manualLayout>
          <c:xMode val="edge"/>
          <c:yMode val="edge"/>
          <c:x val="0.27970204841713198"/>
          <c:y val="0.86095547036272502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7.5563831988413002E-2"/>
          <c:y val="2.5434974933647901E-2"/>
          <c:w val="0.91802193254707198"/>
          <c:h val="0.718814508994397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48A5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4FD-41AD-BF7A-A546CF472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FD-41AD-BF7A-A546CF47273C}"/>
              </c:ext>
            </c:extLst>
          </c:dPt>
          <c:dPt>
            <c:idx val="2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4FD-41AD-BF7A-A546CF47273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4FD-41AD-BF7A-A546CF47273C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4FD-41AD-BF7A-A546CF47273C}"/>
              </c:ext>
            </c:extLst>
          </c:dPt>
          <c:dLbls>
            <c:dLbl>
              <c:idx val="0"/>
              <c:layout>
                <c:manualLayout>
                  <c:x val="7.6196406282029901E-3"/>
                  <c:y val="-7.1437969989473604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FD-41AD-BF7A-A546CF47273C}"/>
                </c:ext>
              </c:extLst>
            </c:dLbl>
            <c:dLbl>
              <c:idx val="1"/>
              <c:layout>
                <c:manualLayout>
                  <c:x val="5.8505462947903899E-3"/>
                  <c:y val="-3.86720066873526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FD-41AD-BF7A-A546CF47273C}"/>
                </c:ext>
              </c:extLst>
            </c:dLbl>
            <c:dLbl>
              <c:idx val="2"/>
              <c:layout>
                <c:manualLayout>
                  <c:x val="-8.3437986564532905E-3"/>
                  <c:y val="-8.46518360705020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FD-41AD-BF7A-A546CF47273C}"/>
                </c:ext>
              </c:extLst>
            </c:dLbl>
            <c:dLbl>
              <c:idx val="3"/>
              <c:layout>
                <c:manualLayout>
                  <c:x val="-2.14823665254271E-3"/>
                  <c:y val="-0.165812646634034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FD-41AD-BF7A-A546CF47273C}"/>
                </c:ext>
              </c:extLst>
            </c:dLbl>
            <c:dLbl>
              <c:idx val="4"/>
              <c:layout>
                <c:manualLayout>
                  <c:x val="-4.6402098573069498E-4"/>
                  <c:y val="-8.053945803407480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FD-41AD-BF7A-A546CF4727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69</c:v>
                </c:pt>
                <c:pt idx="1">
                  <c:v>87</c:v>
                </c:pt>
                <c:pt idx="2">
                  <c:v>69</c:v>
                </c:pt>
                <c:pt idx="3">
                  <c:v>55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FD-41AD-BF7A-A546CF47273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4FD-41AD-BF7A-A546CF47273C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FD-41AD-BF7A-A546CF4727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F4FD-41AD-BF7A-A546CF47273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F4FD-41AD-BF7A-A546CF472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02334"/>
        <c:axId val="34926353"/>
        <c:axId val="0"/>
      </c:bar3DChart>
      <c:catAx>
        <c:axId val="617023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4926353"/>
        <c:crosses val="autoZero"/>
        <c:auto val="1"/>
        <c:lblAlgn val="ctr"/>
        <c:lblOffset val="100"/>
        <c:noMultiLvlLbl val="0"/>
      </c:catAx>
      <c:valAx>
        <c:axId val="3492635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080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1702334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                  Wskaźnik wykrywalności KPP w Turku - 90,2%                    
Średnia wartość wojewódzka – 50,1%</a:t>
            </a:r>
          </a:p>
        </c:rich>
      </c:tx>
      <c:layout>
        <c:manualLayout>
          <c:xMode val="edge"/>
          <c:yMode val="edge"/>
          <c:x val="0.13660252431202199"/>
          <c:y val="0.85970648067422295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5.8597144630664198E-2"/>
          <c:y val="2.3975588491717499E-2"/>
          <c:w val="0.93519553072625705"/>
          <c:h val="0.689988375472247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48A5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E42-41B9-AE40-CA17B8E1CC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42-41B9-AE40-CA17B8E1CC15}"/>
              </c:ext>
            </c:extLst>
          </c:dPt>
          <c:dPt>
            <c:idx val="2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E42-41B9-AE40-CA17B8E1CC1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E42-41B9-AE40-CA17B8E1CC15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E42-41B9-AE40-CA17B8E1CC15}"/>
              </c:ext>
            </c:extLst>
          </c:dPt>
          <c:dLbls>
            <c:dLbl>
              <c:idx val="0"/>
              <c:layout>
                <c:manualLayout>
                  <c:x val="1.4998333518497901E-3"/>
                  <c:y val="-0.100232019308644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42-41B9-AE40-CA17B8E1CC15}"/>
                </c:ext>
              </c:extLst>
            </c:dLbl>
            <c:dLbl>
              <c:idx val="1"/>
              <c:layout>
                <c:manualLayout>
                  <c:x val="2.9353946898462201E-3"/>
                  <c:y val="-7.918619348252760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42-41B9-AE40-CA17B8E1CC15}"/>
                </c:ext>
              </c:extLst>
            </c:dLbl>
            <c:dLbl>
              <c:idx val="2"/>
              <c:layout>
                <c:manualLayout>
                  <c:x val="2.62861059514967E-3"/>
                  <c:y val="-7.1697548903583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42-41B9-AE40-CA17B8E1CC15}"/>
                </c:ext>
              </c:extLst>
            </c:dLbl>
            <c:dLbl>
              <c:idx val="3"/>
              <c:layout>
                <c:manualLayout>
                  <c:x val="-2.22003512894742E-3"/>
                  <c:y val="-9.09800601865494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42-41B9-AE40-CA17B8E1CC15}"/>
                </c:ext>
              </c:extLst>
            </c:dLbl>
            <c:dLbl>
              <c:idx val="4"/>
              <c:layout>
                <c:manualLayout>
                  <c:x val="-1.09599683646734E-2"/>
                  <c:y val="-5.9027756980302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42-41B9-AE40-CA17B8E1CC1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81.599999999999994</c:v>
                </c:pt>
                <c:pt idx="1">
                  <c:v>84.5</c:v>
                </c:pt>
                <c:pt idx="2">
                  <c:v>79.8</c:v>
                </c:pt>
                <c:pt idx="3">
                  <c:v>81.25</c:v>
                </c:pt>
                <c:pt idx="4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42-41B9-AE40-CA17B8E1CC1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E42-41B9-AE40-CA17B8E1CC15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42-41B9-AE40-CA17B8E1CC1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0E42-41B9-AE40-CA17B8E1CC15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0E42-41B9-AE40-CA17B8E1C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9230"/>
        <c:axId val="55216454"/>
        <c:axId val="0"/>
      </c:bar3DChart>
      <c:catAx>
        <c:axId val="1066923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55216454"/>
        <c:crosses val="autoZero"/>
        <c:auto val="1"/>
        <c:lblAlgn val="ctr"/>
        <c:lblOffset val="100"/>
        <c:noMultiLvlLbl val="0"/>
      </c:catAx>
      <c:valAx>
        <c:axId val="5521645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16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1066923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wykrywalności KPP w Turku - 84,3%
Średnia wartość wojewódzka - 62,8%</a:t>
            </a:r>
          </a:p>
        </c:rich>
      </c:tx>
      <c:layout>
        <c:manualLayout>
          <c:xMode val="edge"/>
          <c:yMode val="edge"/>
          <c:x val="0.281452117671604"/>
          <c:y val="0.87449669528223095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7807218860838694E-2"/>
          <c:y val="3.0008356757578101E-2"/>
          <c:w val="0.93056540788650099"/>
          <c:h val="0.7098685709944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4F0-4D93-90CA-62E79907AEA0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4F0-4D93-90CA-62E79907AEA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F0-4D93-90CA-62E79907AEA0}"/>
              </c:ext>
            </c:extLst>
          </c:dPt>
          <c:dPt>
            <c:idx val="3"/>
            <c:invertIfNegative val="0"/>
            <c:bubble3D val="0"/>
            <c:spPr>
              <a:solidFill>
                <a:srgbClr val="4B1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4F0-4D93-90CA-62E79907AEA0}"/>
              </c:ext>
            </c:extLst>
          </c:dPt>
          <c:dPt>
            <c:idx val="4"/>
            <c:invertIfNegative val="0"/>
            <c:bubble3D val="0"/>
            <c:spPr>
              <a:solidFill>
                <a:srgbClr val="FF95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4F0-4D93-90CA-62E79907AEA0}"/>
              </c:ext>
            </c:extLst>
          </c:dPt>
          <c:dLbls>
            <c:dLbl>
              <c:idx val="0"/>
              <c:layout>
                <c:manualLayout>
                  <c:x val="1.02453707790879E-2"/>
                  <c:y val="-6.70318918618851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F0-4D93-90CA-62E79907AEA0}"/>
                </c:ext>
              </c:extLst>
            </c:dLbl>
            <c:dLbl>
              <c:idx val="1"/>
              <c:layout>
                <c:manualLayout>
                  <c:x val="2.9110191460208199E-3"/>
                  <c:y val="-6.00501459433799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0-4D93-90CA-62E79907AEA0}"/>
                </c:ext>
              </c:extLst>
            </c:dLbl>
            <c:dLbl>
              <c:idx val="2"/>
              <c:layout>
                <c:manualLayout>
                  <c:x val="7.0014375441544499E-3"/>
                  <c:y val="-5.96390307538580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F0-4D93-90CA-62E79907AEA0}"/>
                </c:ext>
              </c:extLst>
            </c:dLbl>
            <c:dLbl>
              <c:idx val="3"/>
              <c:layout>
                <c:manualLayout>
                  <c:x val="8.8880462610930102E-3"/>
                  <c:y val="-5.78258576662588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F0-4D93-90CA-62E79907AEA0}"/>
                </c:ext>
              </c:extLst>
            </c:dLbl>
            <c:dLbl>
              <c:idx val="4"/>
              <c:layout>
                <c:manualLayout>
                  <c:x val="4.4615413102249103E-3"/>
                  <c:y val="-4.94124390219271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F0-4D93-90CA-62E79907AEA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77.61</c:v>
                </c:pt>
                <c:pt idx="1">
                  <c:v>81.33</c:v>
                </c:pt>
                <c:pt idx="2">
                  <c:v>76.790000000000006</c:v>
                </c:pt>
                <c:pt idx="3">
                  <c:v>79.099999999999994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F0-4D93-90CA-62E79907AEA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4F0-4D93-90CA-62E79907AEA0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F0-4D93-90CA-62E79907AEA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04F0-4D93-90CA-62E79907AEA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04F0-4D93-90CA-62E79907A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45039"/>
        <c:axId val="61183564"/>
        <c:axId val="0"/>
      </c:bar3DChart>
      <c:catAx>
        <c:axId val="2784503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1183564"/>
        <c:crosses val="autoZero"/>
        <c:auto val="1"/>
        <c:lblAlgn val="ctr"/>
        <c:lblOffset val="100"/>
        <c:noMultiLvlLbl val="0"/>
      </c:catAx>
      <c:valAx>
        <c:axId val="6118356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7920">
            <a:noFill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27845039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wykrywalności KPP w Turku - 50,0%
Średnia wartość wojewódzka – 47,1%</a:t>
            </a:r>
          </a:p>
        </c:rich>
      </c:tx>
      <c:layout>
        <c:manualLayout>
          <c:xMode val="edge"/>
          <c:yMode val="edge"/>
          <c:x val="0.25340058709224"/>
          <c:y val="0.84957252358490598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6399305411998205E-2"/>
          <c:y val="2.70489386792453E-2"/>
          <c:w val="0.93198825815520703"/>
          <c:h val="0.683298938679244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367-4B56-BFDE-0F0FEF3B82C4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367-4B56-BFDE-0F0FEF3B82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67-4B56-BFDE-0F0FEF3B82C4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367-4B56-BFDE-0F0FEF3B82C4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367-4B56-BFDE-0F0FEF3B82C4}"/>
              </c:ext>
            </c:extLst>
          </c:dPt>
          <c:dLbls>
            <c:dLbl>
              <c:idx val="0"/>
              <c:layout>
                <c:manualLayout>
                  <c:x val="1.49960380894318E-3"/>
                  <c:y val="-1.49905729428755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67-4B56-BFDE-0F0FEF3B82C4}"/>
                </c:ext>
              </c:extLst>
            </c:dLbl>
            <c:dLbl>
              <c:idx val="1"/>
              <c:layout>
                <c:manualLayout>
                  <c:x val="1.4777972328143499E-3"/>
                  <c:y val="-7.4598941620865694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7-4B56-BFDE-0F0FEF3B82C4}"/>
                </c:ext>
              </c:extLst>
            </c:dLbl>
            <c:dLbl>
              <c:idx val="2"/>
              <c:layout>
                <c:manualLayout>
                  <c:x val="7.0013698734249803E-3"/>
                  <c:y val="-0.10593720271053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67-4B56-BFDE-0F0FEF3B82C4}"/>
                </c:ext>
              </c:extLst>
            </c:dLbl>
            <c:dLbl>
              <c:idx val="3"/>
              <c:layout>
                <c:manualLayout>
                  <c:x val="-2.3011855035763901E-3"/>
                  <c:y val="-0.105529589849494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67-4B56-BFDE-0F0FEF3B82C4}"/>
                </c:ext>
              </c:extLst>
            </c:dLbl>
            <c:dLbl>
              <c:idx val="4"/>
              <c:layout>
                <c:manualLayout>
                  <c:x val="-7.9180825638290001E-4"/>
                  <c:y val="-0.1280147794035960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67-4B56-BFDE-0F0FEF3B82C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62.5</c:v>
                </c:pt>
                <c:pt idx="1">
                  <c:v>60</c:v>
                </c:pt>
                <c:pt idx="2">
                  <c:v>75</c:v>
                </c:pt>
                <c:pt idx="3">
                  <c:v>60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67-4B56-BFDE-0F0FEF3B82C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367-4B56-BFDE-0F0FEF3B82C4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67-4B56-BFDE-0F0FEF3B82C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0367-4B56-BFDE-0F0FEF3B82C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0367-4B56-BFDE-0F0FEF3B8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07653"/>
        <c:axId val="85464947"/>
        <c:axId val="0"/>
      </c:bar3DChart>
      <c:catAx>
        <c:axId val="8380765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5464947"/>
        <c:crosses val="autoZero"/>
        <c:auto val="1"/>
        <c:lblAlgn val="ctr"/>
        <c:lblOffset val="100"/>
        <c:noMultiLvlLbl val="0"/>
      </c:catAx>
      <c:valAx>
        <c:axId val="85464947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52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3807653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dynamiki wszczęć KPP w Turku - 20,0%
Średnia wartość wojewódzka – 77,3%</a:t>
            </a:r>
          </a:p>
        </c:rich>
      </c:tx>
      <c:layout>
        <c:manualLayout>
          <c:xMode val="edge"/>
          <c:yMode val="edge"/>
          <c:x val="0.25338425631232803"/>
          <c:y val="0.87809623587517804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8.6781243369403793E-2"/>
          <c:y val="3.0981067125645401E-2"/>
          <c:w val="0.88262253341820496"/>
          <c:h val="0.71219037641248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35E-4324-969E-36F6CD4E850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35E-4324-969E-36F6CD4E850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35E-4324-969E-36F6CD4E850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5E-4324-969E-36F6CD4E850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535E-4324-969E-36F6CD4E8500}"/>
              </c:ext>
            </c:extLst>
          </c:dPt>
          <c:dLbls>
            <c:dLbl>
              <c:idx val="0"/>
              <c:layout>
                <c:manualLayout>
                  <c:x val="1.0204727723285E-2"/>
                  <c:y val="-7.7445789605466797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5E-4324-969E-36F6CD4E8500}"/>
                </c:ext>
              </c:extLst>
            </c:dLbl>
            <c:dLbl>
              <c:idx val="1"/>
              <c:layout>
                <c:manualLayout>
                  <c:x val="-1.25927627627062E-3"/>
                  <c:y val="-8.2269051365768606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5E-4324-969E-36F6CD4E8500}"/>
                </c:ext>
              </c:extLst>
            </c:dLbl>
            <c:dLbl>
              <c:idx val="2"/>
              <c:layout>
                <c:manualLayout>
                  <c:x val="4.0121483676954801E-3"/>
                  <c:y val="-1.84079878355141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5E-4324-969E-36F6CD4E8500}"/>
                </c:ext>
              </c:extLst>
            </c:dLbl>
            <c:dLbl>
              <c:idx val="3"/>
              <c:layout>
                <c:manualLayout>
                  <c:x val="1.01083401279331E-3"/>
                  <c:y val="-1.147260586303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5E-4324-969E-36F6CD4E8500}"/>
                </c:ext>
              </c:extLst>
            </c:dLbl>
            <c:dLbl>
              <c:idx val="4"/>
              <c:layout>
                <c:manualLayout>
                  <c:x val="-3.4900783152153401E-3"/>
                  <c:y val="-2.1172191481211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5E-4324-969E-36F6CD4E850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5E-4324-969E-36F6CD4E850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35E-4324-969E-36F6CD4E8500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5E-4324-969E-36F6CD4E850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535E-4324-969E-36F6CD4E850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535E-4324-969E-36F6CD4E8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00132"/>
        <c:axId val="76624463"/>
        <c:axId val="0"/>
      </c:bar3DChart>
      <c:catAx>
        <c:axId val="870001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76624463"/>
        <c:crosses val="autoZero"/>
        <c:auto val="1"/>
        <c:lblAlgn val="ctr"/>
        <c:lblOffset val="100"/>
        <c:noMultiLvlLbl val="0"/>
      </c:catAx>
      <c:valAx>
        <c:axId val="7662446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24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7000132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Średnia wartość wojewódzka – 93,6%</a:t>
            </a:r>
          </a:p>
        </c:rich>
      </c:tx>
      <c:layout>
        <c:manualLayout>
          <c:xMode val="edge"/>
          <c:yMode val="edge"/>
          <c:x val="0.27159114421684299"/>
          <c:y val="0.83791049113629801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8.1812538795779002E-2"/>
          <c:y val="2.6663760534728301E-2"/>
          <c:w val="0.90589695841092499"/>
          <c:h val="0.694056960185991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1116-4C84-9DAD-81FAD871D08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116-4C84-9DAD-81FAD871D08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1116-4C84-9DAD-81FAD871D0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116-4C84-9DAD-81FAD871D08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1116-4C84-9DAD-81FAD871D08E}"/>
              </c:ext>
            </c:extLst>
          </c:dPt>
          <c:dLbls>
            <c:dLbl>
              <c:idx val="0"/>
              <c:layout>
                <c:manualLayout>
                  <c:x val="5.1523881400233696E-3"/>
                  <c:y val="-0.1583520346289750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6-4C84-9DAD-81FAD871D08E}"/>
                </c:ext>
              </c:extLst>
            </c:dLbl>
            <c:dLbl>
              <c:idx val="1"/>
              <c:layout>
                <c:manualLayout>
                  <c:x val="7.5771003545744002E-4"/>
                  <c:y val="-0.16343394401326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16-4C84-9DAD-81FAD871D08E}"/>
                </c:ext>
              </c:extLst>
            </c:dLbl>
            <c:dLbl>
              <c:idx val="2"/>
              <c:layout>
                <c:manualLayout>
                  <c:x val="-6.37807785866613E-4"/>
                  <c:y val="-0.1634486694429030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16-4C84-9DAD-81FAD871D08E}"/>
                </c:ext>
              </c:extLst>
            </c:dLbl>
            <c:dLbl>
              <c:idx val="3"/>
              <c:layout>
                <c:manualLayout>
                  <c:x val="4.2789798313994697E-3"/>
                  <c:y val="-0.16199245406824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16-4C84-9DAD-81FAD871D08E}"/>
                </c:ext>
              </c:extLst>
            </c:dLbl>
            <c:dLbl>
              <c:idx val="4"/>
              <c:layout>
                <c:manualLayout>
                  <c:x val="1.7099798828596601E-3"/>
                  <c:y val="-0.165875691750836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16-4C84-9DAD-81FAD871D08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16-4C84-9DAD-81FAD871D08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116-4C84-9DAD-81FAD871D08E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16-4C84-9DAD-81FAD871D08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1116-4C84-9DAD-81FAD871D08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1116-4C84-9DAD-81FAD871D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104660"/>
        <c:axId val="84706262"/>
        <c:axId val="0"/>
      </c:bar3DChart>
      <c:catAx>
        <c:axId val="891046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4706262"/>
        <c:crosses val="autoZero"/>
        <c:auto val="1"/>
        <c:lblAlgn val="ctr"/>
        <c:lblOffset val="100"/>
        <c:noMultiLvlLbl val="0"/>
      </c:catAx>
      <c:valAx>
        <c:axId val="8470626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52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910466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dynamiki wszczęć KPP w Turku - 85,29%
Średnia wartość wojewódzka – 98,6%</a:t>
            </a:r>
          </a:p>
        </c:rich>
      </c:tx>
      <c:layout>
        <c:manualLayout>
          <c:xMode val="edge"/>
          <c:yMode val="edge"/>
          <c:x val="0.27323179636970601"/>
          <c:y val="0.85211973646519601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5.7208428958898397E-2"/>
          <c:y val="2.6425093096533899E-2"/>
          <c:w val="0.91500104318798303"/>
          <c:h val="0.728158120882269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C30D-4C97-A1E2-511FCAF937C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C30D-4C97-A1E2-511FCAF937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30D-4C97-A1E2-511FCAF937C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C30D-4C97-A1E2-511FCAF937CD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C30D-4C97-A1E2-511FCAF937CD}"/>
              </c:ext>
            </c:extLst>
          </c:dPt>
          <c:dLbls>
            <c:dLbl>
              <c:idx val="0"/>
              <c:layout>
                <c:manualLayout>
                  <c:x val="-2.57612543704712E-4"/>
                  <c:y val="-0.15515779393804799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D-4C97-A1E2-511FCAF937CD}"/>
                </c:ext>
              </c:extLst>
            </c:dLbl>
            <c:dLbl>
              <c:idx val="1"/>
              <c:layout>
                <c:manualLayout>
                  <c:x val="3.2247053323935901E-3"/>
                  <c:y val="-0.1003601365604530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D-4C97-A1E2-511FCAF937CD}"/>
                </c:ext>
              </c:extLst>
            </c:dLbl>
            <c:dLbl>
              <c:idx val="2"/>
              <c:layout>
                <c:manualLayout>
                  <c:x val="-8.75828611635746E-4"/>
                  <c:y val="-2.61814163505642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D-4C97-A1E2-511FCAF937CD}"/>
                </c:ext>
              </c:extLst>
            </c:dLbl>
            <c:dLbl>
              <c:idx val="3"/>
              <c:layout>
                <c:manualLayout>
                  <c:x val="-9.1898903426488304E-3"/>
                  <c:y val="-0.16127586617360001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0D-4C97-A1E2-511FCAF937CD}"/>
                </c:ext>
              </c:extLst>
            </c:dLbl>
            <c:dLbl>
              <c:idx val="4"/>
              <c:layout>
                <c:manualLayout>
                  <c:x val="9.938710513647741E-4"/>
                  <c:y val="-0.10250091259701299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0D-4C97-A1E2-511FCAF937C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33</c:v>
                </c:pt>
                <c:pt idx="1">
                  <c:v>38</c:v>
                </c:pt>
                <c:pt idx="2">
                  <c:v>36</c:v>
                </c:pt>
                <c:pt idx="3">
                  <c:v>34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0D-4C97-A1E2-511FCAF937C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30D-4C97-A1E2-511FCAF937CD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0D-4C97-A1E2-511FCAF937C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C30D-4C97-A1E2-511FCAF937C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C30D-4C97-A1E2-511FCAF93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174126"/>
        <c:axId val="81796591"/>
        <c:axId val="0"/>
      </c:bar3DChart>
      <c:catAx>
        <c:axId val="611741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1796591"/>
        <c:crosses val="autoZero"/>
        <c:auto val="1"/>
        <c:lblAlgn val="ctr"/>
        <c:lblOffset val="100"/>
        <c:noMultiLvlLbl val="0"/>
      </c:catAx>
      <c:valAx>
        <c:axId val="8179659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24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1174126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wykrywalności KPP w Turku - 75,56%
Średnia wartość wojewódzka - 42,42%</a:t>
            </a:r>
          </a:p>
        </c:rich>
      </c:tx>
      <c:layout>
        <c:manualLayout>
          <c:xMode val="edge"/>
          <c:yMode val="edge"/>
          <c:x val="0.25478998551624299"/>
          <c:y val="0.85505585792036698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5.4500310366232201E-2"/>
          <c:y val="4.3182469206531099E-2"/>
          <c:w val="0.87846058348851597"/>
          <c:h val="0.670581495273561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27F-4A15-99B6-931D8B02B06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27F-4A15-99B6-931D8B02B0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27F-4A15-99B6-931D8B02B06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27F-4A15-99B6-931D8B02B069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27F-4A15-99B6-931D8B02B069}"/>
              </c:ext>
            </c:extLst>
          </c:dPt>
          <c:dLbls>
            <c:dLbl>
              <c:idx val="0"/>
              <c:layout>
                <c:manualLayout>
                  <c:x val="5.6423941876063404E-3"/>
                  <c:y val="-8.8855206564350392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F-4A15-99B6-931D8B02B069}"/>
                </c:ext>
              </c:extLst>
            </c:dLbl>
            <c:dLbl>
              <c:idx val="1"/>
              <c:layout>
                <c:manualLayout>
                  <c:x val="-2.2811974059815301E-3"/>
                  <c:y val="-3.70817924992462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F-4A15-99B6-931D8B02B069}"/>
                </c:ext>
              </c:extLst>
            </c:dLbl>
            <c:dLbl>
              <c:idx val="2"/>
              <c:layout>
                <c:manualLayout>
                  <c:x val="3.2721341338571203E-4"/>
                  <c:y val="-3.62852540193948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F-4A15-99B6-931D8B02B069}"/>
                </c:ext>
              </c:extLst>
            </c:dLbl>
            <c:dLbl>
              <c:idx val="3"/>
              <c:layout>
                <c:manualLayout>
                  <c:x val="3.4351095975561998E-3"/>
                  <c:y val="-0.10389044074468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7F-4A15-99B6-931D8B02B069}"/>
                </c:ext>
              </c:extLst>
            </c:dLbl>
            <c:dLbl>
              <c:idx val="4"/>
              <c:layout>
                <c:manualLayout>
                  <c:x val="3.2736261627495998E-3"/>
                  <c:y val="-3.84512831907566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7F-4A15-99B6-931D8B02B06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81.400000000000006</c:v>
                </c:pt>
                <c:pt idx="1">
                  <c:v>80</c:v>
                </c:pt>
                <c:pt idx="2">
                  <c:v>69.7</c:v>
                </c:pt>
                <c:pt idx="3">
                  <c:v>79.59</c:v>
                </c:pt>
                <c:pt idx="4">
                  <c:v>75.56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7F-4A15-99B6-931D8B02B06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27F-4A15-99B6-931D8B02B069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7F-4A15-99B6-931D8B02B06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F27F-4A15-99B6-931D8B02B069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F27F-4A15-99B6-931D8B02B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217434"/>
        <c:axId val="66432801"/>
        <c:axId val="0"/>
      </c:bar3DChart>
      <c:catAx>
        <c:axId val="952174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6432801"/>
        <c:crosses val="autoZero"/>
        <c:auto val="1"/>
        <c:lblAlgn val="ctr"/>
        <c:lblOffset val="100"/>
        <c:noMultiLvlLbl val="0"/>
      </c:catAx>
      <c:valAx>
        <c:axId val="6643280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00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95217434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1"/>
      <c:rotY val="25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3.3560935236912899E-2"/>
          <c:y val="2.94765630935197E-2"/>
          <c:w val="0.94876888061245601"/>
          <c:h val="0.865532173516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D35-40FB-B05F-9205ACC6D3B8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D35-40FB-B05F-9205ACC6D3B8}"/>
              </c:ext>
            </c:extLst>
          </c:dPt>
          <c:dPt>
            <c:idx val="2"/>
            <c:invertIfNegative val="0"/>
            <c:bubble3D val="0"/>
            <c:spPr>
              <a:solidFill>
                <a:srgbClr val="77933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D35-40FB-B05F-9205ACC6D3B8}"/>
              </c:ext>
            </c:extLst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D35-40FB-B05F-9205ACC6D3B8}"/>
              </c:ext>
            </c:extLst>
          </c:dPt>
          <c:dPt>
            <c:idx val="4"/>
            <c:invertIfNegative val="0"/>
            <c:bubble3D val="0"/>
            <c:spPr>
              <a:solidFill>
                <a:srgbClr val="B7DEE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D35-40FB-B05F-9205ACC6D3B8}"/>
              </c:ext>
            </c:extLst>
          </c:dPt>
          <c:dLbls>
            <c:dLbl>
              <c:idx val="0"/>
              <c:layout>
                <c:manualLayout>
                  <c:x val="1.0203182199223001E-2"/>
                  <c:y val="-3.2067144054700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35-40FB-B05F-9205ACC6D3B8}"/>
                </c:ext>
              </c:extLst>
            </c:dLbl>
            <c:dLbl>
              <c:idx val="1"/>
              <c:layout>
                <c:manualLayout>
                  <c:x val="1.8948766941414199E-2"/>
                  <c:y val="-3.473940605925940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35-40FB-B05F-9205ACC6D3B8}"/>
                </c:ext>
              </c:extLst>
            </c:dLbl>
            <c:dLbl>
              <c:idx val="2"/>
              <c:layout>
                <c:manualLayout>
                  <c:x val="1.16607796562551E-2"/>
                  <c:y val="-4.00839300683763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35-40FB-B05F-9205ACC6D3B8}"/>
                </c:ext>
              </c:extLst>
            </c:dLbl>
            <c:dLbl>
              <c:idx val="3"/>
              <c:layout>
                <c:manualLayout>
                  <c:x val="1.45759745703186E-2"/>
                  <c:y val="-3.2067144054700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35-40FB-B05F-9205ACC6D3B8}"/>
                </c:ext>
              </c:extLst>
            </c:dLbl>
            <c:dLbl>
              <c:idx val="4"/>
              <c:layout>
                <c:manualLayout>
                  <c:x val="1.8948766941414199E-2"/>
                  <c:y val="-1.9521189564795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35-40FB-B05F-9205ACC6D3B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8378</c:v>
                </c:pt>
                <c:pt idx="1">
                  <c:v>7366</c:v>
                </c:pt>
                <c:pt idx="2">
                  <c:v>6348</c:v>
                </c:pt>
                <c:pt idx="3">
                  <c:v>6525</c:v>
                </c:pt>
                <c:pt idx="4">
                  <c:v>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35-40FB-B05F-9205ACC6D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5271195"/>
        <c:axId val="47592452"/>
        <c:axId val="0"/>
      </c:bar3DChart>
      <c:catAx>
        <c:axId val="652711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47592452"/>
        <c:crosses val="autoZero"/>
        <c:auto val="1"/>
        <c:lblAlgn val="ctr"/>
        <c:lblOffset val="100"/>
        <c:noMultiLvlLbl val="0"/>
      </c:catAx>
      <c:valAx>
        <c:axId val="4759245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65271195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953735"/>
            </a:solidFill>
            <a:ln w="25560">
              <a:solidFill>
                <a:srgbClr val="8E3B38"/>
              </a:solidFill>
              <a:round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53735"/>
              </a:solidFill>
              <a:ln w="25560">
                <a:noFill/>
              </a:ln>
            </c:spPr>
            <c:extLst>
              <c:ext xmlns:c16="http://schemas.microsoft.com/office/drawing/2014/chart" uri="{C3380CC4-5D6E-409C-BE32-E72D297353CC}">
                <c16:uniqueId val="{00000001-F84E-42EF-B7F6-CEED50663347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 w="25560">
                <a:noFill/>
              </a:ln>
            </c:spPr>
            <c:extLst>
              <c:ext xmlns:c16="http://schemas.microsoft.com/office/drawing/2014/chart" uri="{C3380CC4-5D6E-409C-BE32-E72D297353CC}">
                <c16:uniqueId val="{00000003-F84E-42EF-B7F6-CEED50663347}"/>
              </c:ext>
            </c:extLst>
          </c:dPt>
          <c:dLbls>
            <c:dLbl>
              <c:idx val="0"/>
              <c:layout>
                <c:manualLayout>
                  <c:x val="1.4820948932845E-3"/>
                  <c:y val="0.29114908749116097"/>
                </c:manualLayout>
              </c:layout>
              <c:numFmt formatCode="hh:mm" sourceLinked="0"/>
              <c:spPr/>
              <c:txPr>
                <a:bodyPr wrap="non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E-42EF-B7F6-CEED50663347}"/>
                </c:ext>
              </c:extLst>
            </c:dLbl>
            <c:dLbl>
              <c:idx val="1"/>
              <c:layout>
                <c:manualLayout>
                  <c:x val="9.3210535485709293E-3"/>
                  <c:y val="0.30684595680584398"/>
                </c:manualLayout>
              </c:layout>
              <c:numFmt formatCode="hh:mm" sourceLinked="0"/>
              <c:spPr/>
              <c:txPr>
                <a:bodyPr wrap="non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E-42EF-B7F6-CEED50663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0.41360000000000002</c:v>
                </c:pt>
                <c:pt idx="1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E-42EF-B7F6-CEED50663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538690"/>
        <c:axId val="29525858"/>
        <c:axId val="0"/>
      </c:bar3DChart>
      <c:catAx>
        <c:axId val="8853869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29525858"/>
        <c:crosses val="autoZero"/>
        <c:auto val="1"/>
        <c:lblAlgn val="ctr"/>
        <c:lblOffset val="100"/>
        <c:noMultiLvlLbl val="0"/>
      </c:catAx>
      <c:valAx>
        <c:axId val="29525858"/>
        <c:scaling>
          <c:orientation val="minMax"/>
          <c:max val="0.45833333333333298"/>
          <c:min val="0.29166666666666702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hh:mm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88538690"/>
        <c:crossesAt val="1"/>
        <c:crossBetween val="between"/>
        <c:majorUnit val="0.02"/>
        <c:minorUnit val="2E-3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Uszczerbek na zdrowiu</c:v>
                </c:pt>
              </c:strCache>
            </c:strRef>
          </c:tx>
          <c:spPr>
            <a:ln w="28440">
              <a:solidFill>
                <a:srgbClr val="4A7EBB"/>
              </a:solidFill>
              <a:round/>
            </a:ln>
          </c:spPr>
          <c:marker>
            <c:symbol val="square"/>
            <c:size val="3"/>
            <c:spPr>
              <a:solidFill>
                <a:srgbClr val="4A7EBB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8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52-400E-A870-0FB7DA7243C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Bójka lub pobicie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3"/>
            <c:spPr>
              <a:solidFill>
                <a:srgbClr val="BE4B48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F52-400E-A870-0FB7DA7243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F52-400E-A870-0FB7DA7243C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F52-400E-A870-0FB7DA7243C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7F52-400E-A870-0FB7DA7243C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7F52-400E-A870-0FB7DA7243C8}"/>
              </c:ext>
            </c:extLst>
          </c:dPt>
          <c:dLbls>
            <c:dLbl>
              <c:idx val="0"/>
              <c:layout>
                <c:manualLayout>
                  <c:x val="-1.3118377113286801E-2"/>
                  <c:y val="-3.524613426790960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2-400E-A870-0FB7DA7243C8}"/>
                </c:ext>
              </c:extLst>
            </c:dLbl>
            <c:dLbl>
              <c:idx val="1"/>
              <c:layout>
                <c:manualLayout>
                  <c:x val="-1.36485118527817E-2"/>
                  <c:y val="-4.41929684580502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2-400E-A870-0FB7DA7243C8}"/>
                </c:ext>
              </c:extLst>
            </c:dLbl>
            <c:dLbl>
              <c:idx val="2"/>
              <c:layout>
                <c:manualLayout>
                  <c:x val="-2.0406364398446099E-2"/>
                  <c:y val="-5.3445240091168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52-400E-A870-0FB7DA7243C8}"/>
                </c:ext>
              </c:extLst>
            </c:dLbl>
            <c:dLbl>
              <c:idx val="3"/>
              <c:layout>
                <c:manualLayout>
                  <c:x val="-1.74911694843824E-2"/>
                  <c:y val="5.3445240091168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2-400E-A870-0FB7DA7243C8}"/>
                </c:ext>
              </c:extLst>
            </c:dLbl>
            <c:dLbl>
              <c:idx val="4"/>
              <c:layout>
                <c:manualLayout>
                  <c:x val="-1.45759745703186E-2"/>
                  <c:y val="-6.41342881094019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52-400E-A870-0FB7DA7243C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52-400E-A870-0FB7DA7243C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Przestępstwa rozbójnicze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3"/>
            <c:spPr>
              <a:solidFill>
                <a:srgbClr val="98B855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7F52-400E-A870-0FB7DA7243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7F52-400E-A870-0FB7DA7243C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7F52-400E-A870-0FB7DA7243C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A-7F52-400E-A870-0FB7DA7243C8}"/>
              </c:ext>
            </c:extLst>
          </c:dPt>
          <c:dLbls>
            <c:dLbl>
              <c:idx val="0"/>
              <c:layout>
                <c:manualLayout>
                  <c:x val="-1.3716768421162401E-2"/>
                  <c:y val="-4.02092191776671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52-400E-A870-0FB7DA7243C8}"/>
                </c:ext>
              </c:extLst>
            </c:dLbl>
            <c:dLbl>
              <c:idx val="1"/>
              <c:layout>
                <c:manualLayout>
                  <c:x val="9.5033468308408598E-4"/>
                  <c:y val="5.62121212121212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52-400E-A870-0FB7DA7243C8}"/>
                </c:ext>
              </c:extLst>
            </c:dLbl>
            <c:dLbl>
              <c:idx val="2"/>
              <c:layout>
                <c:manualLayout>
                  <c:x val="-1.4667103104246499E-2"/>
                  <c:y val="4.0117385947016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52-400E-A870-0FB7DA7243C8}"/>
                </c:ext>
              </c:extLst>
            </c:dLbl>
            <c:dLbl>
              <c:idx val="4"/>
              <c:layout>
                <c:manualLayout>
                  <c:x val="2.9151949140637299E-3"/>
                  <c:y val="-8.0169964280063302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8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52-400E-A870-0FB7DA7243C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F52-400E-A870-0FB7DA724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25481532"/>
        <c:axId val="46680224"/>
      </c:lineChart>
      <c:catAx>
        <c:axId val="254815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46680224"/>
        <c:crosses val="autoZero"/>
        <c:auto val="1"/>
        <c:lblAlgn val="ctr"/>
        <c:lblOffset val="100"/>
        <c:noMultiLvlLbl val="0"/>
      </c:catAx>
      <c:valAx>
        <c:axId val="4668022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008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25481532"/>
        <c:crosses val="autoZero"/>
        <c:crossBetween val="between"/>
      </c:valAx>
      <c:spPr>
        <a:noFill/>
        <a:ln w="2520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800" b="1" strike="noStrike" spc="-1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 stanie nietrzeźwości</c:v>
                </c:pt>
              </c:strCache>
            </c:strRef>
          </c:tx>
          <c:spPr>
            <a:solidFill>
              <a:srgbClr val="93CDDD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EC-44C8-8793-C8D77A4158E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FEC-44C8-8793-C8D77A4158E1}"/>
              </c:ext>
            </c:extLst>
          </c:dPt>
          <c:dLbls>
            <c:dLbl>
              <c:idx val="0"/>
              <c:layout>
                <c:manualLayout>
                  <c:x val="5.7825997475690399E-3"/>
                  <c:y val="0.18069213714815999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EC-44C8-8793-C8D77A4158E1}"/>
                </c:ext>
              </c:extLst>
            </c:dLbl>
            <c:dLbl>
              <c:idx val="1"/>
              <c:layout>
                <c:manualLayout>
                  <c:x val="2.8471105865179899E-3"/>
                  <c:y val="0.162603666694698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EC-44C8-8793-C8D77A4158E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334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C-44C8-8793-C8D77A41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64130"/>
        <c:axId val="8555290"/>
        <c:axId val="0"/>
      </c:bar3DChart>
      <c:catAx>
        <c:axId val="7756413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8555290"/>
        <c:crosses val="autoZero"/>
        <c:auto val="1"/>
        <c:lblAlgn val="ctr"/>
        <c:lblOffset val="100"/>
        <c:noMultiLvlLbl val="0"/>
      </c:catAx>
      <c:valAx>
        <c:axId val="8555290"/>
        <c:scaling>
          <c:orientation val="minMax"/>
          <c:max val="500"/>
          <c:min val="1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7756413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wnioski o ukaranie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6F-4C08-A554-F4E2E3F573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6F-4C08-A554-F4E2E3F573A4}"/>
              </c:ext>
            </c:extLst>
          </c:dPt>
          <c:dLbls>
            <c:dLbl>
              <c:idx val="0"/>
              <c:layout>
                <c:manualLayout>
                  <c:x val="1.45759745703186E-3"/>
                  <c:y val="-6.13458408002975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F-4C08-A554-F4E2E3F573A4}"/>
                </c:ext>
              </c:extLst>
            </c:dLbl>
            <c:dLbl>
              <c:idx val="1"/>
              <c:layout>
                <c:manualLayout>
                  <c:x val="4.37267759964229E-3"/>
                  <c:y val="-3.06729204001487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F-4C08-A554-F4E2E3F573A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625</c:v>
                </c:pt>
                <c:pt idx="1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F-4C08-A554-F4E2E3F573A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mandaty karne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B6F-4C08-A554-F4E2E3F573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6F-4C08-A554-F4E2E3F573A4}"/>
              </c:ext>
            </c:extLst>
          </c:dPt>
          <c:dLbls>
            <c:dLbl>
              <c:idx val="0"/>
              <c:layout>
                <c:manualLayout>
                  <c:x val="2.1863961855477999E-2"/>
                  <c:y val="-3.06729204001487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6F-4C08-A554-F4E2E3F573A4}"/>
                </c:ext>
              </c:extLst>
            </c:dLbl>
            <c:dLbl>
              <c:idx val="1"/>
              <c:layout>
                <c:manualLayout>
                  <c:x val="2.4779156769541701E-2"/>
                  <c:y val="-3.57850738001736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4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6F-4C08-A554-F4E2E3F573A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2915</c:v>
                </c:pt>
                <c:pt idx="1">
                  <c:v>3820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6F-4C08-A554-F4E2E3F57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08756"/>
        <c:axId val="26146566"/>
        <c:axId val="0"/>
      </c:bar3DChart>
      <c:catAx>
        <c:axId val="162087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26146566"/>
        <c:crosses val="autoZero"/>
        <c:auto val="1"/>
        <c:lblAlgn val="ctr"/>
        <c:lblOffset val="100"/>
        <c:noMultiLvlLbl val="0"/>
      </c:catAx>
      <c:valAx>
        <c:axId val="2614656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16208756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kolizje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4C-4714-9737-FA3F390A0E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4C-4714-9737-FA3F390A0ED3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D4C-4714-9737-FA3F390A0ED3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D4C-4714-9737-FA3F390A0ED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490</c:v>
                </c:pt>
                <c:pt idx="1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C-4714-9737-FA3F390A0ED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E46C0A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4C-4714-9737-FA3F390A0E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4C-4714-9737-FA3F390A0ED3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6-ED4C-4714-9737-FA3F390A0ED3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8-ED4C-4714-9737-FA3F390A0ED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36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4C-4714-9737-FA3F390A0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1606"/>
        <c:axId val="33571309"/>
        <c:axId val="0"/>
      </c:bar3DChart>
      <c:catAx>
        <c:axId val="13561606"/>
        <c:scaling>
          <c:orientation val="minMax"/>
        </c:scaling>
        <c:delete val="0"/>
        <c:axPos val="b"/>
        <c:numFmt formatCode="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200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33571309"/>
        <c:crosses val="autoZero"/>
        <c:auto val="1"/>
        <c:lblAlgn val="ctr"/>
        <c:lblOffset val="100"/>
        <c:noMultiLvlLbl val="0"/>
      </c:catAx>
      <c:valAx>
        <c:axId val="33571309"/>
        <c:scaling>
          <c:orientation val="minMax"/>
          <c:max val="65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13561606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osoby ranne</c:v>
                </c:pt>
              </c:strCache>
            </c:strRef>
          </c:tx>
          <c:spPr>
            <a:solidFill>
              <a:srgbClr val="376092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0E-4B7E-B678-BA7099789E6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0E-4B7E-B678-BA7099789E65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D30E-4B7E-B678-BA7099789E65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D30E-4B7E-B678-BA7099789E6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E-4B7E-B678-BA7099789E6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ofiary śmiertelne</c:v>
                </c:pt>
              </c:strCache>
            </c:strRef>
          </c:tx>
          <c:spPr>
            <a:solidFill>
              <a:srgbClr val="E46C0A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30E-4B7E-B678-BA7099789E6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30E-4B7E-B678-BA7099789E65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6-D30E-4B7E-B678-BA7099789E65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8-D30E-4B7E-B678-BA7099789E6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0E-4B7E-B678-BA7099789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75145"/>
        <c:axId val="67997675"/>
        <c:axId val="0"/>
      </c:bar3DChart>
      <c:catAx>
        <c:axId val="85375145"/>
        <c:scaling>
          <c:orientation val="minMax"/>
        </c:scaling>
        <c:delete val="0"/>
        <c:axPos val="b"/>
        <c:numFmt formatCode="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67997675"/>
        <c:crosses val="autoZero"/>
        <c:auto val="1"/>
        <c:lblAlgn val="ctr"/>
        <c:lblOffset val="100"/>
        <c:noMultiLvlLbl val="0"/>
      </c:catAx>
      <c:valAx>
        <c:axId val="6799767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85375145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 stanie nietrzeźwości</c:v>
                </c:pt>
              </c:strCache>
            </c:strRef>
          </c:tx>
          <c:spPr>
            <a:solidFill>
              <a:srgbClr val="95373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4C-44C3-9616-6B2CEC4AC3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4C-44C3-9616-6B2CEC4AC393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5A4C-44C3-9616-6B2CEC4AC393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5A4C-44C3-9616-6B2CEC4AC39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204</c:v>
                </c:pt>
                <c:pt idx="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4C-44C3-9616-6B2CEC4AC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08866"/>
        <c:axId val="85295650"/>
        <c:axId val="0"/>
      </c:bar3DChart>
      <c:catAx>
        <c:axId val="44008866"/>
        <c:scaling>
          <c:orientation val="minMax"/>
        </c:scaling>
        <c:delete val="0"/>
        <c:axPos val="b"/>
        <c:numFmt formatCode="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85295650"/>
        <c:crosses val="autoZero"/>
        <c:auto val="1"/>
        <c:lblAlgn val="ctr"/>
        <c:lblOffset val="100"/>
        <c:noMultiLvlLbl val="0"/>
      </c:catAx>
      <c:valAx>
        <c:axId val="85295650"/>
        <c:scaling>
          <c:orientation val="minMax"/>
          <c:max val="170"/>
          <c:min val="12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44008866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 stanie nietrzeźwości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DE-450B-9F4F-C7103C1499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DE-450B-9F4F-C7103C1499F9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7CDE-450B-9F4F-C7103C1499F9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7CDE-450B-9F4F-C7103C1499F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29104</c:v>
                </c:pt>
                <c:pt idx="1">
                  <c:v>58216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E-450B-9F4F-C7103C149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29849"/>
        <c:axId val="35881789"/>
        <c:axId val="0"/>
      </c:bar3DChart>
      <c:catAx>
        <c:axId val="12229849"/>
        <c:scaling>
          <c:orientation val="minMax"/>
        </c:scaling>
        <c:delete val="0"/>
        <c:axPos val="b"/>
        <c:numFmt formatCode="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35881789"/>
        <c:crosses val="autoZero"/>
        <c:auto val="1"/>
        <c:lblAlgn val="ctr"/>
        <c:lblOffset val="100"/>
        <c:noMultiLvlLbl val="0"/>
      </c:catAx>
      <c:valAx>
        <c:axId val="35881789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12229849"/>
        <c:crossesAt val="1"/>
        <c:crossBetween val="between"/>
        <c:majorUnit val="5000"/>
        <c:minorUnit val="50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604A7B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0E-4F58-895A-5F335C34E1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0E-4F58-895A-5F335C34E10D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700E-4F58-895A-5F335C34E10D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700E-4F58-895A-5F335C34E10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70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E-4F58-895A-5F335C34E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89248"/>
        <c:axId val="96291450"/>
      </c:barChart>
      <c:catAx>
        <c:axId val="92789248"/>
        <c:scaling>
          <c:orientation val="minMax"/>
        </c:scaling>
        <c:delete val="0"/>
        <c:axPos val="b"/>
        <c:numFmt formatCode="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20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96291450"/>
        <c:crosses val="autoZero"/>
        <c:auto val="1"/>
        <c:lblAlgn val="ctr"/>
        <c:lblOffset val="100"/>
        <c:noMultiLvlLbl val="0"/>
      </c:catAx>
      <c:valAx>
        <c:axId val="96291450"/>
        <c:scaling>
          <c:orientation val="minMax"/>
          <c:max val="25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pl-PL"/>
          </a:p>
        </c:txPr>
        <c:crossAx val="92789248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1109696583916794E-2"/>
          <c:y val="5.1828369212621697E-2"/>
          <c:w val="0.87897305325694897"/>
          <c:h val="0.70296372751400804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Ogółem</c:v>
                </c:pt>
              </c:strCache>
            </c:strRef>
          </c:tx>
          <c:spPr>
            <a:ln w="28440">
              <a:solidFill>
                <a:srgbClr val="4A7EBB"/>
              </a:solidFill>
              <a:round/>
            </a:ln>
          </c:spPr>
          <c:marker>
            <c:symbol val="square"/>
            <c:size val="3"/>
            <c:spPr>
              <a:solidFill>
                <a:srgbClr val="4A7EBB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9FC-42D0-8F44-B7C9384E319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9FC-42D0-8F44-B7C9384E319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9FC-42D0-8F44-B7C9384E319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9FC-42D0-8F44-B7C9384E319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9FC-42D0-8F44-B7C9384E3194}"/>
              </c:ext>
            </c:extLst>
          </c:dPt>
          <c:dLbls>
            <c:dLbl>
              <c:idx val="0"/>
              <c:layout>
                <c:manualLayout>
                  <c:x val="-2.5976423792670299E-2"/>
                  <c:y val="4.77809073646505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FC-42D0-8F44-B7C9384E3194}"/>
                </c:ext>
              </c:extLst>
            </c:dLbl>
            <c:dLbl>
              <c:idx val="1"/>
              <c:layout>
                <c:manualLayout>
                  <c:x val="1.4422669042165001E-3"/>
                  <c:y val="7.161276062771680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C-42D0-8F44-B7C9384E3194}"/>
                </c:ext>
              </c:extLst>
            </c:dLbl>
            <c:dLbl>
              <c:idx val="2"/>
              <c:layout>
                <c:manualLayout>
                  <c:x val="9.7449368697566396E-4"/>
                  <c:y val="7.514153371075660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FC-42D0-8F44-B7C9384E3194}"/>
                </c:ext>
              </c:extLst>
            </c:dLbl>
            <c:dLbl>
              <c:idx val="3"/>
              <c:layout>
                <c:manualLayout>
                  <c:x val="3.8979747479026602E-3"/>
                  <c:y val="6.661274906256889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FC-42D0-8F44-B7C9384E3194}"/>
                </c:ext>
              </c:extLst>
            </c:dLbl>
            <c:dLbl>
              <c:idx val="4"/>
              <c:layout>
                <c:manualLayout>
                  <c:x val="1.7573564481622201E-3"/>
                  <c:y val="-5.19157057414216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FC-42D0-8F44-B7C9384E31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94.4</c:v>
                </c:pt>
                <c:pt idx="1">
                  <c:v>88.6</c:v>
                </c:pt>
                <c:pt idx="2">
                  <c:v>88.47</c:v>
                </c:pt>
                <c:pt idx="3">
                  <c:v>87.84</c:v>
                </c:pt>
                <c:pt idx="4">
                  <c:v>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FC-42D0-8F44-B7C9384E319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Kryminalne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3"/>
            <c:spPr>
              <a:solidFill>
                <a:srgbClr val="BE4B48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69FC-42D0-8F44-B7C9384E319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69FC-42D0-8F44-B7C9384E319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8-69FC-42D0-8F44-B7C9384E319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9-69FC-42D0-8F44-B7C9384E319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A-69FC-42D0-8F44-B7C9384E3194}"/>
              </c:ext>
            </c:extLst>
          </c:dPt>
          <c:dLbls>
            <c:dLbl>
              <c:idx val="0"/>
              <c:layout>
                <c:manualLayout>
                  <c:x val="-2.1468791292838501E-2"/>
                  <c:y val="-3.96186470190783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FC-42D0-8F44-B7C9384E3194}"/>
                </c:ext>
              </c:extLst>
            </c:dLbl>
            <c:dLbl>
              <c:idx val="1"/>
              <c:layout>
                <c:manualLayout>
                  <c:x val="-3.4212478215193097E-2"/>
                  <c:y val="-3.25892463993764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FC-42D0-8F44-B7C9384E3194}"/>
                </c:ext>
              </c:extLst>
            </c:dLbl>
            <c:dLbl>
              <c:idx val="2"/>
              <c:layout>
                <c:manualLayout>
                  <c:x val="-3.4330146073806897E-2"/>
                  <c:y val="-3.61632229821248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FC-42D0-8F44-B7C9384E3194}"/>
                </c:ext>
              </c:extLst>
            </c:dLbl>
            <c:dLbl>
              <c:idx val="3"/>
              <c:layout>
                <c:manualLayout>
                  <c:x val="-2.3076194665072599E-2"/>
                  <c:y val="-4.174783065347450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FC-42D0-8F44-B7C9384E3194}"/>
                </c:ext>
              </c:extLst>
            </c:dLbl>
            <c:dLbl>
              <c:idx val="4"/>
              <c:layout>
                <c:manualLayout>
                  <c:x val="-4.0695655572701196E-3"/>
                  <c:y val="-2.79148912690340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FC-42D0-8F44-B7C9384E31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95.8</c:v>
                </c:pt>
                <c:pt idx="1">
                  <c:v>90.2</c:v>
                </c:pt>
                <c:pt idx="2">
                  <c:v>90.38</c:v>
                </c:pt>
                <c:pt idx="3">
                  <c:v>90.38</c:v>
                </c:pt>
                <c:pt idx="4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9FC-42D0-8F44-B7C9384E319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5 Kategorii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3"/>
            <c:spPr>
              <a:solidFill>
                <a:srgbClr val="98B855"/>
              </a:solidFill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69FC-42D0-8F44-B7C9384E3194}"/>
              </c:ext>
            </c:extLst>
          </c:dPt>
          <c:dLbls>
            <c:dLbl>
              <c:idx val="4"/>
              <c:layout>
                <c:manualLayout>
                  <c:x val="-1.08744979371407E-3"/>
                  <c:y val="7.1715887777175098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6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FC-42D0-8F44-B7C9384E31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80.900000000000006</c:v>
                </c:pt>
                <c:pt idx="1">
                  <c:v>84.1</c:v>
                </c:pt>
                <c:pt idx="2">
                  <c:v>78.87</c:v>
                </c:pt>
                <c:pt idx="3">
                  <c:v>82.97</c:v>
                </c:pt>
                <c:pt idx="4">
                  <c:v>86.9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9FC-42D0-8F44-B7C9384E3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52834752"/>
        <c:axId val="64900385"/>
      </c:lineChart>
      <c:catAx>
        <c:axId val="5283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4900385"/>
        <c:crosses val="autoZero"/>
        <c:auto val="1"/>
        <c:lblAlgn val="ctr"/>
        <c:lblOffset val="100"/>
        <c:noMultiLvlLbl val="0"/>
      </c:catAx>
      <c:valAx>
        <c:axId val="64900385"/>
        <c:scaling>
          <c:orientation val="minMax"/>
          <c:max val="100"/>
          <c:min val="6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080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52834752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3614590889706899"/>
          <c:y val="0.87961731635398699"/>
          <c:w val="0.51892797319933104"/>
          <c:h val="6.7851333398139105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2000" b="1" strike="noStrike" spc="-1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0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000000"/>
                </a:solidFill>
                <a:latin typeface="Bookman Old Style"/>
                <a:ea typeface="바탕"/>
              </a:rPr>
              <a:t>Realizacja na poziomie – 84,1%</a:t>
            </a:r>
          </a:p>
        </c:rich>
      </c:tx>
      <c:layout>
        <c:manualLayout>
          <c:xMode val="edge"/>
          <c:yMode val="edge"/>
          <c:x val="0.32104283054003702"/>
          <c:y val="0.87248322147651003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5839023380922804E-2"/>
          <c:y val="5.17627092494021E-2"/>
          <c:w val="0.93209186840471803"/>
          <c:h val="0.69212373678932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BE-49FD-8472-8A41E2DB3AB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5BE-49FD-8472-8A41E2DB3AB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5BE-49FD-8472-8A41E2DB3AB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5BE-49FD-8472-8A41E2DB3ABF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5BE-49FD-8472-8A41E2DB3ABF}"/>
              </c:ext>
            </c:extLst>
          </c:dPt>
          <c:dLbls>
            <c:dLbl>
              <c:idx val="0"/>
              <c:layout>
                <c:manualLayout>
                  <c:x val="-8.8342099571689404E-3"/>
                  <c:y val="-4.95679625340774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E-49FD-8472-8A41E2DB3ABF}"/>
                </c:ext>
              </c:extLst>
            </c:dLbl>
            <c:dLbl>
              <c:idx val="1"/>
              <c:layout>
                <c:manualLayout>
                  <c:x val="-2.0658861595727201E-4"/>
                  <c:y val="-5.26155213523284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E-49FD-8472-8A41E2DB3ABF}"/>
                </c:ext>
              </c:extLst>
            </c:dLbl>
            <c:dLbl>
              <c:idx val="2"/>
              <c:layout>
                <c:manualLayout>
                  <c:x val="1.9957608016005599E-3"/>
                  <c:y val="-5.49753018895337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E-49FD-8472-8A41E2DB3ABF}"/>
                </c:ext>
              </c:extLst>
            </c:dLbl>
            <c:dLbl>
              <c:idx val="3"/>
              <c:layout>
                <c:manualLayout>
                  <c:x val="-3.0899918374542499E-3"/>
                  <c:y val="-5.82781400357225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BE-49FD-8472-8A41E2DB3ABF}"/>
                </c:ext>
              </c:extLst>
            </c:dLbl>
            <c:dLbl>
              <c:idx val="4"/>
              <c:layout>
                <c:manualLayout>
                  <c:x val="2.3815076561741101E-4"/>
                  <c:y val="-5.83960756497141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BE-49FD-8472-8A41E2DB3AB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222</c:v>
                </c:pt>
                <c:pt idx="1">
                  <c:v>248</c:v>
                </c:pt>
                <c:pt idx="2">
                  <c:v>209</c:v>
                </c:pt>
                <c:pt idx="3">
                  <c:v>195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BE-49FD-8472-8A41E2DB3AB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- 93,3%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5BE-49FD-8472-8A41E2DB3ABF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BE-49FD-8472-8A41E2DB3AB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F5BE-49FD-8472-8A41E2DB3AB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F5BE-49FD-8472-8A41E2DB3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09633"/>
        <c:axId val="54843814"/>
        <c:axId val="0"/>
      </c:bar3DChart>
      <c:catAx>
        <c:axId val="5810963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54843814"/>
        <c:crosses val="autoZero"/>
        <c:auto val="1"/>
        <c:lblAlgn val="ctr"/>
        <c:lblOffset val="100"/>
        <c:noMultiLvlLbl val="0"/>
      </c:catAx>
      <c:valAx>
        <c:axId val="5484381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160">
            <a:noFill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58109633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5839023380922804E-2"/>
          <c:y val="5.17627092494021E-2"/>
          <c:w val="0.93209186840471803"/>
          <c:h val="0.69212373678932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F6-442F-A9A7-23BFD2879FF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64F6-442F-A9A7-23BFD2879FF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64F6-442F-A9A7-23BFD2879FF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64F6-442F-A9A7-23BFD2879FF8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64F6-442F-A9A7-23BFD2879FF8}"/>
              </c:ext>
            </c:extLst>
          </c:dPt>
          <c:dLbls>
            <c:dLbl>
              <c:idx val="0"/>
              <c:layout>
                <c:manualLayout>
                  <c:x val="-2.5836201854523202E-3"/>
                  <c:y val="-3.9048866365275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6-442F-A9A7-23BFD2879FF8}"/>
                </c:ext>
              </c:extLst>
            </c:dLbl>
            <c:dLbl>
              <c:idx val="1"/>
              <c:layout>
                <c:manualLayout>
                  <c:x val="-2.0658861595727201E-4"/>
                  <c:y val="-5.26155213523284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6-442F-A9A7-23BFD2879FF8}"/>
                </c:ext>
              </c:extLst>
            </c:dLbl>
            <c:dLbl>
              <c:idx val="2"/>
              <c:layout>
                <c:manualLayout>
                  <c:x val="1.9957608016005599E-3"/>
                  <c:y val="-8.482219924281929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F6-442F-A9A7-23BFD2879FF8}"/>
                </c:ext>
              </c:extLst>
            </c:dLbl>
            <c:dLbl>
              <c:idx val="3"/>
              <c:layout>
                <c:manualLayout>
                  <c:x val="5.65559290473694E-3"/>
                  <c:y val="-0.11797236204524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F6-442F-A9A7-23BFD2879FF8}"/>
                </c:ext>
              </c:extLst>
            </c:dLbl>
            <c:dLbl>
              <c:idx val="4"/>
              <c:layout>
                <c:manualLayout>
                  <c:x val="2.3815076561741299E-4"/>
                  <c:y val="-0.13165716629776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F6-442F-A9A7-23BFD2879F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KMP Poznań</c:v>
                </c:pt>
                <c:pt idx="1">
                  <c:v>KPP Szamotuły</c:v>
                </c:pt>
                <c:pt idx="2">
                  <c:v>KPP Turek</c:v>
                </c:pt>
                <c:pt idx="3">
                  <c:v>KMP Kalisz</c:v>
                </c:pt>
                <c:pt idx="4">
                  <c:v>KPP Gostyń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1194</c:v>
                </c:pt>
                <c:pt idx="1">
                  <c:v>184</c:v>
                </c:pt>
                <c:pt idx="2">
                  <c:v>917</c:v>
                </c:pt>
                <c:pt idx="3">
                  <c:v>560</c:v>
                </c:pt>
                <c:pt idx="4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F6-442F-A9A7-23BFD2879FF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4F6-442F-A9A7-23BFD2879FF8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F6-442F-A9A7-23BFD2879F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KMP Poznań</c:v>
                </c:pt>
                <c:pt idx="1">
                  <c:v>KPP Szamotuły</c:v>
                </c:pt>
                <c:pt idx="2">
                  <c:v>KPP Turek</c:v>
                </c:pt>
                <c:pt idx="3">
                  <c:v>KMP Kalisz</c:v>
                </c:pt>
                <c:pt idx="4">
                  <c:v>KPP Gostyń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64F6-442F-A9A7-23BFD2879FF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KMP Poznań</c:v>
                </c:pt>
                <c:pt idx="1">
                  <c:v>KPP Szamotuły</c:v>
                </c:pt>
                <c:pt idx="2">
                  <c:v>KPP Turek</c:v>
                </c:pt>
                <c:pt idx="3">
                  <c:v>KMP Kalisz</c:v>
                </c:pt>
                <c:pt idx="4">
                  <c:v>KPP Gostyń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64F6-442F-A9A7-23BFD2879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638292"/>
        <c:axId val="80381646"/>
        <c:axId val="0"/>
      </c:bar3DChart>
      <c:catAx>
        <c:axId val="826382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0381646"/>
        <c:crosses val="autoZero"/>
        <c:auto val="1"/>
        <c:lblAlgn val="ctr"/>
        <c:lblOffset val="100"/>
        <c:noMultiLvlLbl val="0"/>
      </c:catAx>
      <c:valAx>
        <c:axId val="8038164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160">
            <a:noFill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82638292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5839023380922804E-2"/>
          <c:y val="5.17627092494021E-2"/>
          <c:w val="0.93209186840471803"/>
          <c:h val="0.69212373678932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AD-438C-B1BC-E3BDC47C72C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7CAD-438C-B1BC-E3BDC47C72C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7CAD-438C-B1BC-E3BDC47C72C3}"/>
              </c:ext>
            </c:extLst>
          </c:dPt>
          <c:dLbls>
            <c:dLbl>
              <c:idx val="0"/>
              <c:layout>
                <c:manualLayout>
                  <c:x val="-2.5836201854523202E-3"/>
                  <c:y val="-3.9048866365275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AD-438C-B1BC-E3BDC47C72C3}"/>
                </c:ext>
              </c:extLst>
            </c:dLbl>
            <c:dLbl>
              <c:idx val="1"/>
              <c:layout>
                <c:manualLayout>
                  <c:x val="-2.0658861595727201E-4"/>
                  <c:y val="-5.26155213523284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AD-438C-B1BC-E3BDC47C72C3}"/>
                </c:ext>
              </c:extLst>
            </c:dLbl>
            <c:dLbl>
              <c:idx val="2"/>
              <c:layout>
                <c:manualLayout>
                  <c:x val="1.9957608016005599E-3"/>
                  <c:y val="-8.482219924281929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AD-438C-B1BC-E3BDC47C72C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3404.2</c:v>
                </c:pt>
                <c:pt idx="1">
                  <c:v>4697.7</c:v>
                </c:pt>
                <c:pt idx="2">
                  <c:v>18365</c:v>
                </c:pt>
                <c:pt idx="3">
                  <c:v>15800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AD-438C-B1BC-E3BDC47C72C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7CAD-438C-B1BC-E3BDC47C72C3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7CAD-438C-B1BC-E3BDC47C7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30024"/>
        <c:axId val="27052045"/>
        <c:axId val="0"/>
      </c:bar3DChart>
      <c:catAx>
        <c:axId val="95530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27052045"/>
        <c:crosses val="autoZero"/>
        <c:auto val="1"/>
        <c:lblAlgn val="ctr"/>
        <c:lblOffset val="100"/>
        <c:noMultiLvlLbl val="0"/>
      </c:catAx>
      <c:valAx>
        <c:axId val="2705204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1160">
            <a:noFill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95530024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09362507889754"/>
          <c:y val="2.48451784134474E-2"/>
          <c:w val="0.84073216915632198"/>
          <c:h val="0.750737245650251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B2-4A5C-9AC1-FEB4AABFCF41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AB2-4A5C-9AC1-FEB4AABFCF4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9AB2-4A5C-9AC1-FEB4AABFCF4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9AB2-4A5C-9AC1-FEB4AABFCF41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9AB2-4A5C-9AC1-FEB4AABFCF41}"/>
              </c:ext>
            </c:extLst>
          </c:dPt>
          <c:dLbls>
            <c:dLbl>
              <c:idx val="0"/>
              <c:layout>
                <c:manualLayout>
                  <c:x val="1.5030076023299E-2"/>
                  <c:y val="-0.18692755543501699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2-4A5C-9AC1-FEB4AABFCF41}"/>
                </c:ext>
              </c:extLst>
            </c:dLbl>
            <c:dLbl>
              <c:idx val="1"/>
              <c:layout>
                <c:manualLayout>
                  <c:x val="-3.47215815598895E-3"/>
                  <c:y val="7.5982669936555097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2-4A5C-9AC1-FEB4AABFCF41}"/>
                </c:ext>
              </c:extLst>
            </c:dLbl>
            <c:dLbl>
              <c:idx val="2"/>
              <c:layout>
                <c:manualLayout>
                  <c:x val="9.4078004331143994E-5"/>
                  <c:y val="-4.41836502411121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B2-4A5C-9AC1-FEB4AABFCF41}"/>
                </c:ext>
              </c:extLst>
            </c:dLbl>
            <c:dLbl>
              <c:idx val="3"/>
              <c:layout>
                <c:manualLayout>
                  <c:x val="7.5966224949740599E-3"/>
                  <c:y val="-8.31589367149958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B2-4A5C-9AC1-FEB4AABFCF41}"/>
                </c:ext>
              </c:extLst>
            </c:dLbl>
            <c:dLbl>
              <c:idx val="4"/>
              <c:layout>
                <c:manualLayout>
                  <c:x val="9.9392769434473206E-3"/>
                  <c:y val="-9.06102486433573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B2-4A5C-9AC1-FEB4AABFCF4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780300</c:v>
                </c:pt>
                <c:pt idx="1">
                  <c:v>1347297</c:v>
                </c:pt>
                <c:pt idx="2">
                  <c:v>866751</c:v>
                </c:pt>
                <c:pt idx="3">
                  <c:v>1616773</c:v>
                </c:pt>
                <c:pt idx="4">
                  <c:v>1769622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B2-4A5C-9AC1-FEB4AABFCF4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AB2-4A5C-9AC1-FEB4AABFCF41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B2-4A5C-9AC1-FEB4AABFCF4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9AB2-4A5C-9AC1-FEB4AABFCF41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9AB2-4A5C-9AC1-FEB4AABFC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12160"/>
        <c:axId val="75724270"/>
        <c:axId val="0"/>
      </c:bar3DChart>
      <c:catAx>
        <c:axId val="67912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75724270"/>
        <c:crosses val="autoZero"/>
        <c:auto val="1"/>
        <c:lblAlgn val="ctr"/>
        <c:lblOffset val="100"/>
        <c:noMultiLvlLbl val="0"/>
      </c:catAx>
      <c:valAx>
        <c:axId val="7572427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080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6791216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1392804544498199E-2"/>
          <c:y val="3.0920003038820899E-2"/>
          <c:w val="0.93696612665684798"/>
          <c:h val="0.714502772924106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05-4AA0-B43C-38AE9CA4CDD9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905-4AA0-B43C-38AE9CA4CDD9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E905-4AA0-B43C-38AE9CA4CDD9}"/>
              </c:ext>
            </c:extLst>
          </c:dPt>
          <c:dPt>
            <c:idx val="3"/>
            <c:invertIfNegative val="0"/>
            <c:bubble3D val="0"/>
            <c:spPr>
              <a:solidFill>
                <a:srgbClr val="37609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E905-4AA0-B43C-38AE9CA4CDD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E905-4AA0-B43C-38AE9CA4CDD9}"/>
              </c:ext>
            </c:extLst>
          </c:dPt>
          <c:dLbls>
            <c:dLbl>
              <c:idx val="0"/>
              <c:layout>
                <c:manualLayout>
                  <c:x val="7.6196406282029901E-3"/>
                  <c:y val="-7.1437969989473604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5-4AA0-B43C-38AE9CA4CDD9}"/>
                </c:ext>
              </c:extLst>
            </c:dLbl>
            <c:dLbl>
              <c:idx val="1"/>
              <c:layout>
                <c:manualLayout>
                  <c:x val="2.8863506295752398E-3"/>
                  <c:y val="-1.19494298613286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5-4AA0-B43C-38AE9CA4CDD9}"/>
                </c:ext>
              </c:extLst>
            </c:dLbl>
            <c:dLbl>
              <c:idx val="2"/>
              <c:layout>
                <c:manualLayout>
                  <c:x val="1.74984674104572E-3"/>
                  <c:y val="-1.11696674899724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5-4AA0-B43C-38AE9CA4CDD9}"/>
                </c:ext>
              </c:extLst>
            </c:dLbl>
            <c:dLbl>
              <c:idx val="3"/>
              <c:layout>
                <c:manualLayout>
                  <c:x val="3.6365919828004198E-3"/>
                  <c:y val="-5.4394939077669405E-4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05-4AA0-B43C-38AE9CA4CDD9}"/>
                </c:ext>
              </c:extLst>
            </c:dLbl>
            <c:dLbl>
              <c:idx val="4"/>
              <c:layout>
                <c:manualLayout>
                  <c:x val="-1.9702526049860101E-3"/>
                  <c:y val="-2.61578679809988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05-4AA0-B43C-38AE9CA4CDD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05-4AA0-B43C-38AE9CA4CDD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905-4AA0-B43C-38AE9CA4CDD9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05-4AA0-B43C-38AE9CA4CDD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E905-4AA0-B43C-38AE9CA4CDD9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E905-4AA0-B43C-38AE9CA4C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49269"/>
        <c:axId val="3073780"/>
        <c:axId val="0"/>
      </c:bar3DChart>
      <c:catAx>
        <c:axId val="3124926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073780"/>
        <c:crosses val="autoZero"/>
        <c:auto val="1"/>
        <c:lblAlgn val="ctr"/>
        <c:lblOffset val="100"/>
        <c:noMultiLvlLbl val="0"/>
      </c:catAx>
      <c:valAx>
        <c:axId val="307378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240">
            <a:noFill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1249269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title>
      <c:tx>
        <c:rich>
          <a:bodyPr rot="0"/>
          <a:lstStyle/>
          <a:p>
            <a:pPr>
              <a:def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defRPr>
            </a:pPr>
            <a:r>
              <a:rPr lang="pl-PL" sz="1600" b="1" strike="noStrike" spc="-1">
                <a:solidFill>
                  <a:srgbClr val="C00000"/>
                </a:solidFill>
                <a:latin typeface="Bookman Old Style"/>
                <a:ea typeface="바탕"/>
              </a:rPr>
              <a:t>Wskaźnik wykrywalności KPP w Turku - 100%
Średnia wartość wojewódzka - 95,6%</a:t>
            </a:r>
          </a:p>
        </c:rich>
      </c:tx>
      <c:layout>
        <c:manualLayout>
          <c:xMode val="edge"/>
          <c:yMode val="edge"/>
          <c:x val="0.26471938243271398"/>
          <c:y val="0.87442072475879395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sideWall>
    <c:backWall>
      <c:thickness val="0"/>
      <c:spPr>
        <a:solidFill>
          <a:srgbClr val="D9D9D9"/>
        </a:solidFill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7807218860838694E-2"/>
          <c:y val="3.0008356757578101E-2"/>
          <c:w val="0.93056540788650099"/>
          <c:h val="0.7098685709944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Wartość oczekiwana dla KPP w Turku - 100%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695-4DD9-8593-029E84BC2AEB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695-4DD9-8593-029E84BC2AEB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695-4DD9-8593-029E84BC2AEB}"/>
              </c:ext>
            </c:extLst>
          </c:dPt>
          <c:dPt>
            <c:idx val="3"/>
            <c:invertIfNegative val="0"/>
            <c:bubble3D val="0"/>
            <c:spPr>
              <a:solidFill>
                <a:srgbClr val="37609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695-4DD9-8593-029E84BC2AE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695-4DD9-8593-029E84BC2AEB}"/>
              </c:ext>
            </c:extLst>
          </c:dPt>
          <c:dLbls>
            <c:dLbl>
              <c:idx val="0"/>
              <c:layout>
                <c:manualLayout>
                  <c:x val="1.02453707790879E-2"/>
                  <c:y val="-6.70318918618851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95-4DD9-8593-029E84BC2AEB}"/>
                </c:ext>
              </c:extLst>
            </c:dLbl>
            <c:dLbl>
              <c:idx val="1"/>
              <c:layout>
                <c:manualLayout>
                  <c:x val="2.9110191460208199E-3"/>
                  <c:y val="-6.00501459433799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95-4DD9-8593-029E84BC2AEB}"/>
                </c:ext>
              </c:extLst>
            </c:dLbl>
            <c:dLbl>
              <c:idx val="2"/>
              <c:layout>
                <c:manualLayout>
                  <c:x val="7.0014375441544499E-3"/>
                  <c:y val="-5.96390307538580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95-4DD9-8593-029E84BC2AEB}"/>
                </c:ext>
              </c:extLst>
            </c:dLbl>
            <c:dLbl>
              <c:idx val="3"/>
              <c:layout>
                <c:manualLayout>
                  <c:x val="8.8880462610930102E-3"/>
                  <c:y val="-5.78258576662588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95-4DD9-8593-029E84BC2AEB}"/>
                </c:ext>
              </c:extLst>
            </c:dLbl>
            <c:dLbl>
              <c:idx val="4"/>
              <c:layout>
                <c:manualLayout>
                  <c:x val="4.4615413102249103E-3"/>
                  <c:y val="-4.94124390219271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95-4DD9-8593-029E84BC2AE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95-4DD9-8593-029E84BC2AE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Realizacja na poziomie - 100%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695-4DD9-8593-029E84BC2AEB}"/>
              </c:ext>
            </c:extLst>
          </c:dPt>
          <c:dLbls>
            <c:dLbl>
              <c:idx val="4"/>
              <c:layout>
                <c:manualLayout>
                  <c:x val="-5.1268905408869501E-3"/>
                  <c:y val="-4.65261102655262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95-4DD9-8593-029E84BC2AE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0695-4DD9-8593-029E84BC2AE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0695-4DD9-8593-029E84BC2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759536"/>
        <c:axId val="30943480"/>
        <c:axId val="0"/>
      </c:bar3DChart>
      <c:catAx>
        <c:axId val="4575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0943480"/>
        <c:crosses val="autoZero"/>
        <c:auto val="1"/>
        <c:lblAlgn val="ctr"/>
        <c:lblOffset val="100"/>
        <c:noMultiLvlLbl val="0"/>
      </c:catAx>
      <c:valAx>
        <c:axId val="3094348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7920">
            <a:noFill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45759536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przesunąć slajd</a:t>
            </a: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notatek</a:t>
            </a:r>
          </a:p>
        </p:txBody>
      </p:sp>
      <p:sp>
        <p:nvSpPr>
          <p:cNvPr id="3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&lt;główka&gt;</a:t>
            </a:r>
          </a:p>
        </p:txBody>
      </p:sp>
      <p:sp>
        <p:nvSpPr>
          <p:cNvPr id="32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32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32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86BD760-4E93-4121-833E-C8AD5460DE78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3850560" y="9428760"/>
            <a:ext cx="2918520" cy="46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3850560" y="9428760"/>
            <a:ext cx="2919960" cy="46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CustomShape 3"/>
          <p:cNvSpPr/>
          <p:nvPr/>
        </p:nvSpPr>
        <p:spPr>
          <a:xfrm>
            <a:off x="3850560" y="9428760"/>
            <a:ext cx="2921760" cy="4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CustomShape 4"/>
          <p:cNvSpPr/>
          <p:nvPr/>
        </p:nvSpPr>
        <p:spPr>
          <a:xfrm>
            <a:off x="679680" y="4715280"/>
            <a:ext cx="5415480" cy="44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CustomShape 5"/>
          <p:cNvSpPr/>
          <p:nvPr/>
        </p:nvSpPr>
        <p:spPr>
          <a:xfrm>
            <a:off x="3850560" y="9428760"/>
            <a:ext cx="2923200" cy="47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56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53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1"/>
          <p:cNvSpPr/>
          <p:nvPr/>
        </p:nvSpPr>
        <p:spPr>
          <a:xfrm>
            <a:off x="3850560" y="9428760"/>
            <a:ext cx="29196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CustomShape 2"/>
          <p:cNvSpPr/>
          <p:nvPr/>
        </p:nvSpPr>
        <p:spPr>
          <a:xfrm>
            <a:off x="3850560" y="9428760"/>
            <a:ext cx="2921040" cy="47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CustomShape 3"/>
          <p:cNvSpPr/>
          <p:nvPr/>
        </p:nvSpPr>
        <p:spPr>
          <a:xfrm>
            <a:off x="3850560" y="9428760"/>
            <a:ext cx="292284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CustomShape 4"/>
          <p:cNvSpPr/>
          <p:nvPr/>
        </p:nvSpPr>
        <p:spPr>
          <a:xfrm>
            <a:off x="679680" y="4715280"/>
            <a:ext cx="5416560" cy="444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CustomShape 5"/>
          <p:cNvSpPr/>
          <p:nvPr/>
        </p:nvSpPr>
        <p:spPr>
          <a:xfrm>
            <a:off x="3850560" y="9428760"/>
            <a:ext cx="2924280" cy="47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CustomShape 1"/>
          <p:cNvSpPr/>
          <p:nvPr/>
        </p:nvSpPr>
        <p:spPr>
          <a:xfrm>
            <a:off x="3850560" y="9428760"/>
            <a:ext cx="2918520" cy="46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CustomShape 2"/>
          <p:cNvSpPr/>
          <p:nvPr/>
        </p:nvSpPr>
        <p:spPr>
          <a:xfrm>
            <a:off x="3850560" y="9428760"/>
            <a:ext cx="2919960" cy="46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CustomShape 3"/>
          <p:cNvSpPr/>
          <p:nvPr/>
        </p:nvSpPr>
        <p:spPr>
          <a:xfrm>
            <a:off x="3850560" y="9428760"/>
            <a:ext cx="2921760" cy="4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3" name="CustomShape 4"/>
          <p:cNvSpPr/>
          <p:nvPr/>
        </p:nvSpPr>
        <p:spPr>
          <a:xfrm>
            <a:off x="679680" y="4715280"/>
            <a:ext cx="5415480" cy="44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CustomShape 5"/>
          <p:cNvSpPr/>
          <p:nvPr/>
        </p:nvSpPr>
        <p:spPr>
          <a:xfrm>
            <a:off x="3850560" y="9428760"/>
            <a:ext cx="2923200" cy="47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38"/>
          <p:cNvSpPr/>
          <p:nvPr/>
        </p:nvSpPr>
        <p:spPr>
          <a:xfrm>
            <a:off x="3884760" y="8685360"/>
            <a:ext cx="294480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6" name="CustomShape 139"/>
          <p:cNvSpPr/>
          <p:nvPr/>
        </p:nvSpPr>
        <p:spPr>
          <a:xfrm>
            <a:off x="3884760" y="868680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7" name="CustomShape 140"/>
          <p:cNvSpPr/>
          <p:nvPr/>
        </p:nvSpPr>
        <p:spPr>
          <a:xfrm>
            <a:off x="3886200" y="868824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8" name="CustomShape 141"/>
          <p:cNvSpPr/>
          <p:nvPr/>
        </p:nvSpPr>
        <p:spPr>
          <a:xfrm>
            <a:off x="92160" y="685800"/>
            <a:ext cx="6654600" cy="3408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9" name="CustomShape 142"/>
          <p:cNvSpPr/>
          <p:nvPr/>
        </p:nvSpPr>
        <p:spPr>
          <a:xfrm>
            <a:off x="685800" y="4343400"/>
            <a:ext cx="5467320" cy="40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148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1" name="CustomShape 149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2" name="CustomShape 150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3" name="CustomShape 151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4" name="CustomShape 152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67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6" name="CustomShape 68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7" name="CustomShape 69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8" name="CustomShape 70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39" name="CustomShape 71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77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1" name="CustomShape 78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2" name="CustomShape 79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3" name="CustomShape 80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4" name="CustomShape 81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58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6" name="CustomShape 159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7" name="CustomShape 160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8" name="CustomShape 161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49" name="CustomShape 162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73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1" name="CustomShape 174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2" name="CustomShape 175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3" name="CustomShape 176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4" name="CustomShape 177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3850560" y="9428760"/>
            <a:ext cx="29196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3850560" y="9428760"/>
            <a:ext cx="2921040" cy="47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CustomShape 3"/>
          <p:cNvSpPr/>
          <p:nvPr/>
        </p:nvSpPr>
        <p:spPr>
          <a:xfrm>
            <a:off x="3850560" y="9428760"/>
            <a:ext cx="292284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CustomShape 4"/>
          <p:cNvSpPr/>
          <p:nvPr/>
        </p:nvSpPr>
        <p:spPr>
          <a:xfrm>
            <a:off x="3850560" y="9428760"/>
            <a:ext cx="2924280" cy="47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CustomShape 5"/>
          <p:cNvSpPr/>
          <p:nvPr/>
        </p:nvSpPr>
        <p:spPr>
          <a:xfrm>
            <a:off x="3852000" y="9432000"/>
            <a:ext cx="292428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CustomShape 6"/>
          <p:cNvSpPr/>
          <p:nvPr/>
        </p:nvSpPr>
        <p:spPr>
          <a:xfrm>
            <a:off x="679680" y="4715280"/>
            <a:ext cx="5419800" cy="444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92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6" name="CustomShape 93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7" name="CustomShape 94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8" name="CustomShape 95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59" name="CustomShape 96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212"/>
          <p:cNvSpPr/>
          <p:nvPr/>
        </p:nvSpPr>
        <p:spPr>
          <a:xfrm>
            <a:off x="3884760" y="8685360"/>
            <a:ext cx="294480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1" name="CustomShape 213"/>
          <p:cNvSpPr/>
          <p:nvPr/>
        </p:nvSpPr>
        <p:spPr>
          <a:xfrm>
            <a:off x="3884760" y="868680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2" name="CustomShape 214"/>
          <p:cNvSpPr/>
          <p:nvPr/>
        </p:nvSpPr>
        <p:spPr>
          <a:xfrm>
            <a:off x="3886200" y="868824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3" name="CustomShape 215"/>
          <p:cNvSpPr/>
          <p:nvPr/>
        </p:nvSpPr>
        <p:spPr>
          <a:xfrm>
            <a:off x="92160" y="685800"/>
            <a:ext cx="6654600" cy="3408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4" name="CustomShape 216"/>
          <p:cNvSpPr/>
          <p:nvPr/>
        </p:nvSpPr>
        <p:spPr>
          <a:xfrm>
            <a:off x="685800" y="4343400"/>
            <a:ext cx="5467320" cy="40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59400" cy="4087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96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7" name="CustomShape 197"/>
          <p:cNvSpPr/>
          <p:nvPr/>
        </p:nvSpPr>
        <p:spPr>
          <a:xfrm>
            <a:off x="3884760" y="868680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8" name="CustomShape 198"/>
          <p:cNvSpPr/>
          <p:nvPr/>
        </p:nvSpPr>
        <p:spPr>
          <a:xfrm>
            <a:off x="3886200" y="8688240"/>
            <a:ext cx="294840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69" name="CustomShape 199"/>
          <p:cNvSpPr/>
          <p:nvPr/>
        </p:nvSpPr>
        <p:spPr>
          <a:xfrm>
            <a:off x="92160" y="685800"/>
            <a:ext cx="6653520" cy="340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0" name="CustomShape 200"/>
          <p:cNvSpPr/>
          <p:nvPr/>
        </p:nvSpPr>
        <p:spPr>
          <a:xfrm>
            <a:off x="685800" y="4343400"/>
            <a:ext cx="5466240" cy="40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242"/>
          <p:cNvSpPr/>
          <p:nvPr/>
        </p:nvSpPr>
        <p:spPr>
          <a:xfrm>
            <a:off x="3884760" y="8685360"/>
            <a:ext cx="294480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2" name="CustomShape 44"/>
          <p:cNvSpPr/>
          <p:nvPr/>
        </p:nvSpPr>
        <p:spPr>
          <a:xfrm>
            <a:off x="3884760" y="868680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3" name="CustomShape 45"/>
          <p:cNvSpPr/>
          <p:nvPr/>
        </p:nvSpPr>
        <p:spPr>
          <a:xfrm>
            <a:off x="3886200" y="868824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4" name="CustomShape 46"/>
          <p:cNvSpPr/>
          <p:nvPr/>
        </p:nvSpPr>
        <p:spPr>
          <a:xfrm>
            <a:off x="92160" y="685800"/>
            <a:ext cx="6654600" cy="3408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5" name="CustomShape 47"/>
          <p:cNvSpPr/>
          <p:nvPr/>
        </p:nvSpPr>
        <p:spPr>
          <a:xfrm>
            <a:off x="685800" y="4343400"/>
            <a:ext cx="5467320" cy="40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204"/>
          <p:cNvSpPr/>
          <p:nvPr/>
        </p:nvSpPr>
        <p:spPr>
          <a:xfrm>
            <a:off x="3884760" y="8685360"/>
            <a:ext cx="294480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7" name="CustomShape 205"/>
          <p:cNvSpPr/>
          <p:nvPr/>
        </p:nvSpPr>
        <p:spPr>
          <a:xfrm>
            <a:off x="3884760" y="868680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8" name="CustomShape 206"/>
          <p:cNvSpPr/>
          <p:nvPr/>
        </p:nvSpPr>
        <p:spPr>
          <a:xfrm>
            <a:off x="3886200" y="868824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79" name="CustomShape 207"/>
          <p:cNvSpPr/>
          <p:nvPr/>
        </p:nvSpPr>
        <p:spPr>
          <a:xfrm>
            <a:off x="92160" y="685800"/>
            <a:ext cx="6654600" cy="3408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0" name="CustomShape 208"/>
          <p:cNvSpPr/>
          <p:nvPr/>
        </p:nvSpPr>
        <p:spPr>
          <a:xfrm>
            <a:off x="685800" y="4343400"/>
            <a:ext cx="5467320" cy="40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59400" cy="4087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227"/>
          <p:cNvSpPr/>
          <p:nvPr/>
        </p:nvSpPr>
        <p:spPr>
          <a:xfrm>
            <a:off x="3884760" y="8685360"/>
            <a:ext cx="294480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3" name="CustomShape 228"/>
          <p:cNvSpPr/>
          <p:nvPr/>
        </p:nvSpPr>
        <p:spPr>
          <a:xfrm>
            <a:off x="3884760" y="868680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4" name="CustomShape 229"/>
          <p:cNvSpPr/>
          <p:nvPr/>
        </p:nvSpPr>
        <p:spPr>
          <a:xfrm>
            <a:off x="3886200" y="8688240"/>
            <a:ext cx="2949480" cy="43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5" name="CustomShape 230"/>
          <p:cNvSpPr/>
          <p:nvPr/>
        </p:nvSpPr>
        <p:spPr>
          <a:xfrm>
            <a:off x="92160" y="685800"/>
            <a:ext cx="6654600" cy="3408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86" name="CustomShape 231"/>
          <p:cNvSpPr/>
          <p:nvPr/>
        </p:nvSpPr>
        <p:spPr>
          <a:xfrm>
            <a:off x="685800" y="4343400"/>
            <a:ext cx="5467320" cy="40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3850560" y="9428760"/>
            <a:ext cx="29196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CustomShape 2"/>
          <p:cNvSpPr/>
          <p:nvPr/>
        </p:nvSpPr>
        <p:spPr>
          <a:xfrm>
            <a:off x="3850560" y="9428760"/>
            <a:ext cx="2921040" cy="47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CustomShape 3"/>
          <p:cNvSpPr/>
          <p:nvPr/>
        </p:nvSpPr>
        <p:spPr>
          <a:xfrm>
            <a:off x="3850560" y="9428760"/>
            <a:ext cx="292284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CustomShape 4"/>
          <p:cNvSpPr/>
          <p:nvPr/>
        </p:nvSpPr>
        <p:spPr>
          <a:xfrm>
            <a:off x="679680" y="4715280"/>
            <a:ext cx="5416560" cy="444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CustomShape 5"/>
          <p:cNvSpPr/>
          <p:nvPr/>
        </p:nvSpPr>
        <p:spPr>
          <a:xfrm>
            <a:off x="3850560" y="9428760"/>
            <a:ext cx="2924280" cy="47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3850560" y="9428760"/>
            <a:ext cx="29196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3" name="CustomShape 2"/>
          <p:cNvSpPr/>
          <p:nvPr/>
        </p:nvSpPr>
        <p:spPr>
          <a:xfrm>
            <a:off x="3850560" y="9428760"/>
            <a:ext cx="2921040" cy="47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CustomShape 3"/>
          <p:cNvSpPr/>
          <p:nvPr/>
        </p:nvSpPr>
        <p:spPr>
          <a:xfrm>
            <a:off x="3850560" y="9428760"/>
            <a:ext cx="292284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CustomShape 4"/>
          <p:cNvSpPr/>
          <p:nvPr/>
        </p:nvSpPr>
        <p:spPr>
          <a:xfrm>
            <a:off x="679680" y="4715280"/>
            <a:ext cx="5416560" cy="444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CustomShape 5"/>
          <p:cNvSpPr/>
          <p:nvPr/>
        </p:nvSpPr>
        <p:spPr>
          <a:xfrm>
            <a:off x="3850560" y="9428760"/>
            <a:ext cx="2924280" cy="47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CustomShape 22"/>
          <p:cNvSpPr/>
          <p:nvPr/>
        </p:nvSpPr>
        <p:spPr>
          <a:xfrm>
            <a:off x="3884760" y="8685360"/>
            <a:ext cx="2943720" cy="4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CustomShape 23"/>
          <p:cNvSpPr/>
          <p:nvPr/>
        </p:nvSpPr>
        <p:spPr>
          <a:xfrm>
            <a:off x="3884760" y="8685360"/>
            <a:ext cx="2945160" cy="43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CustomShape 24"/>
          <p:cNvSpPr/>
          <p:nvPr/>
        </p:nvSpPr>
        <p:spPr>
          <a:xfrm>
            <a:off x="685800" y="4343400"/>
            <a:ext cx="5464440" cy="409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CustomShape 1"/>
          <p:cNvSpPr/>
          <p:nvPr/>
        </p:nvSpPr>
        <p:spPr>
          <a:xfrm>
            <a:off x="3850560" y="9428760"/>
            <a:ext cx="2918520" cy="46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CustomShape 2"/>
          <p:cNvSpPr/>
          <p:nvPr/>
        </p:nvSpPr>
        <p:spPr>
          <a:xfrm>
            <a:off x="3850560" y="9428760"/>
            <a:ext cx="2919960" cy="46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CustomShape 3"/>
          <p:cNvSpPr/>
          <p:nvPr/>
        </p:nvSpPr>
        <p:spPr>
          <a:xfrm>
            <a:off x="3850560" y="9428760"/>
            <a:ext cx="2921760" cy="4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CustomShape 4"/>
          <p:cNvSpPr/>
          <p:nvPr/>
        </p:nvSpPr>
        <p:spPr>
          <a:xfrm>
            <a:off x="679680" y="4715280"/>
            <a:ext cx="5415480" cy="44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CustomShape 1"/>
          <p:cNvSpPr/>
          <p:nvPr/>
        </p:nvSpPr>
        <p:spPr>
          <a:xfrm>
            <a:off x="3850560" y="9428760"/>
            <a:ext cx="29196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CustomShape 2"/>
          <p:cNvSpPr/>
          <p:nvPr/>
        </p:nvSpPr>
        <p:spPr>
          <a:xfrm>
            <a:off x="3850560" y="9428760"/>
            <a:ext cx="2921040" cy="47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CustomShape 3"/>
          <p:cNvSpPr/>
          <p:nvPr/>
        </p:nvSpPr>
        <p:spPr>
          <a:xfrm>
            <a:off x="3850560" y="9428760"/>
            <a:ext cx="2922840" cy="47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CustomShape 4"/>
          <p:cNvSpPr/>
          <p:nvPr/>
        </p:nvSpPr>
        <p:spPr>
          <a:xfrm>
            <a:off x="679680" y="4715280"/>
            <a:ext cx="5416560" cy="444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CustomShape 5"/>
          <p:cNvSpPr/>
          <p:nvPr/>
        </p:nvSpPr>
        <p:spPr>
          <a:xfrm>
            <a:off x="3850560" y="9428760"/>
            <a:ext cx="2924280" cy="47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CustomShape 1"/>
          <p:cNvSpPr/>
          <p:nvPr/>
        </p:nvSpPr>
        <p:spPr>
          <a:xfrm>
            <a:off x="3850560" y="9428760"/>
            <a:ext cx="2918520" cy="46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5" name="CustomShape 2"/>
          <p:cNvSpPr/>
          <p:nvPr/>
        </p:nvSpPr>
        <p:spPr>
          <a:xfrm>
            <a:off x="3850560" y="9428760"/>
            <a:ext cx="2919960" cy="46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6" name="CustomShape 3"/>
          <p:cNvSpPr/>
          <p:nvPr/>
        </p:nvSpPr>
        <p:spPr>
          <a:xfrm>
            <a:off x="3850560" y="9428760"/>
            <a:ext cx="2921760" cy="4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7" name="CustomShape 4"/>
          <p:cNvSpPr/>
          <p:nvPr/>
        </p:nvSpPr>
        <p:spPr>
          <a:xfrm>
            <a:off x="679680" y="4715280"/>
            <a:ext cx="5415480" cy="44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8" name="CustomShape 5"/>
          <p:cNvSpPr/>
          <p:nvPr/>
        </p:nvSpPr>
        <p:spPr>
          <a:xfrm>
            <a:off x="3850560" y="9428760"/>
            <a:ext cx="2923200" cy="47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CustomShape 1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30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59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33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50"/>
          <p:cNvSpPr/>
          <p:nvPr/>
        </p:nvSpPr>
        <p:spPr>
          <a:xfrm>
            <a:off x="3850560" y="9428760"/>
            <a:ext cx="291780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1"/>
          <p:cNvSpPr>
            <a:spLocks noGrp="1"/>
          </p:cNvSpPr>
          <p:nvPr>
            <p:ph type="body"/>
          </p:nvPr>
        </p:nvSpPr>
        <p:spPr>
          <a:xfrm>
            <a:off x="679320" y="4708440"/>
            <a:ext cx="5410080" cy="44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354720"/>
            <a:ext cx="2110320" cy="34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124080" y="6354720"/>
            <a:ext cx="2873880" cy="346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57200" y="6354720"/>
            <a:ext cx="2110320" cy="34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3124080" y="6354720"/>
            <a:ext cx="2873880" cy="346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6354720"/>
            <a:ext cx="2110320" cy="34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124080" y="6354720"/>
            <a:ext cx="2873880" cy="346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6354720"/>
            <a:ext cx="2112120" cy="3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124080" y="6354720"/>
            <a:ext cx="2875680" cy="348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6354720"/>
            <a:ext cx="2110680" cy="34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124080" y="6354720"/>
            <a:ext cx="2874240" cy="3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6354720"/>
            <a:ext cx="2110680" cy="34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124080" y="6354720"/>
            <a:ext cx="2874240" cy="3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124080" y="6356520"/>
            <a:ext cx="2873160" cy="34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457200" y="6354720"/>
            <a:ext cx="2110680" cy="34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124080" y="6354720"/>
            <a:ext cx="2874240" cy="3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60000" y="1339200"/>
            <a:ext cx="8459280" cy="441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ODPRAWA ROCZNA PODSUMOWUJĄCA WYNIKI PRACY KOMENDY POWIATOWEJ POLICJI 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 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ROKU 2025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Turek, 12 lutego 2026 r.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81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Ilość zabezpieczonych środków narkotycznych w gramach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8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8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8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8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89" name="Obiekt 2"/>
          <p:cNvGraphicFramePr/>
          <p:nvPr/>
        </p:nvGraphicFramePr>
        <p:xfrm>
          <a:off x="251640" y="1917000"/>
          <a:ext cx="8699040" cy="46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Wartość zabezpieczonego mienia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9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9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9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9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9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00" name="Obiekt 8"/>
          <p:cNvGraphicFramePr/>
          <p:nvPr/>
        </p:nvGraphicFramePr>
        <p:xfrm>
          <a:off x="251640" y="1628640"/>
          <a:ext cx="8555040" cy="488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02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Dynamika wszczęć postępowań w kategorii „bójka lub pobicie”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0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0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0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0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1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1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12" name="Obiekt 9"/>
          <p:cNvGraphicFramePr/>
          <p:nvPr/>
        </p:nvGraphicFramePr>
        <p:xfrm>
          <a:off x="251640" y="1772640"/>
          <a:ext cx="855504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14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 w kategorii „bójka lub pobicie”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1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1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2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2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2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2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2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25" name="Obiekt 10"/>
          <p:cNvGraphicFramePr/>
          <p:nvPr/>
        </p:nvGraphicFramePr>
        <p:xfrm>
          <a:off x="179640" y="1700640"/>
          <a:ext cx="862704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Obraz 5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27" name="CustomShape 37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Kradzież cudzej rzeczy – dynamika wszczęć postępowań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CustomShape 38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CustomShape 39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Rectangle 30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1" name="Rectangle 31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2" name="Rectangle 3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3" name="Rectangle 33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4" name="Rectangle 3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5" name="Rectangle 35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6" name="Rectangle 36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7" name="Rectangle 37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38" name="Rectangle 38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39" name="Obiekt 6"/>
          <p:cNvGraphicFramePr/>
          <p:nvPr/>
        </p:nvGraphicFramePr>
        <p:xfrm>
          <a:off x="179640" y="1628640"/>
          <a:ext cx="8699040" cy="488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41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 kradzieży cudzej rzeczy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4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4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4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4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4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5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5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5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5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54" name="Obiekt 12"/>
          <p:cNvGraphicFramePr/>
          <p:nvPr/>
        </p:nvGraphicFramePr>
        <p:xfrm>
          <a:off x="179640" y="1556640"/>
          <a:ext cx="8699040" cy="49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Obraz 2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56" name="CustomShape 25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 kradzieży z włamaniem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CustomShape 26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CustomShape 27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Rectangle 11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0" name="Rectangle 1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1" name="Rectangle 13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2" name="Rectangle 1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3" name="Rectangle 15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4" name="Rectangle 16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5" name="Rectangle 17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66" name="Rectangle 18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67" name="Obiekt 3"/>
          <p:cNvGraphicFramePr/>
          <p:nvPr/>
        </p:nvGraphicFramePr>
        <p:xfrm>
          <a:off x="179640" y="1700640"/>
          <a:ext cx="862704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69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 kradzieży samochodów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7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8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8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8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8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484" name="Obiekt 14"/>
          <p:cNvGraphicFramePr/>
          <p:nvPr/>
        </p:nvGraphicFramePr>
        <p:xfrm>
          <a:off x="175320" y="1466280"/>
          <a:ext cx="8706960" cy="48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486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Dynamika wszczęć postępowań o przestępstwa rozbójnicze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9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0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0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502" name="Obiekt 15"/>
          <p:cNvGraphicFramePr/>
          <p:nvPr/>
        </p:nvGraphicFramePr>
        <p:xfrm>
          <a:off x="251640" y="1628640"/>
          <a:ext cx="8483040" cy="481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504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 przestępstw rozbójniczych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0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0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1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2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521" name="Obiekt 16"/>
          <p:cNvGraphicFramePr/>
          <p:nvPr/>
        </p:nvGraphicFramePr>
        <p:xfrm>
          <a:off x="179640" y="1628640"/>
          <a:ext cx="8699040" cy="49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68360" y="1557360"/>
            <a:ext cx="3577320" cy="43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  <a:ea typeface="Microsoft YaHei"/>
              </a:rPr>
              <a:t>Powiat turecki: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Powierzchnia - 929,4 km²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Mieszkańcy - 85065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Gmina miejska - 1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Gminy wiejsko-miejskie - 2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Gminy wiejskie - 6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Jednostka Policji: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  <a:ea typeface="Microsoft YaHei"/>
              </a:rPr>
              <a:t>Komenda Powiatowa Policji  </a:t>
            </a:r>
            <a:br>
              <a:rPr sz="1800"/>
            </a:br>
            <a:r>
              <a:rPr lang="pl-PL" sz="2000" b="1" strike="noStrike" spc="-1">
                <a:solidFill>
                  <a:srgbClr val="002060"/>
                </a:solidFill>
                <a:latin typeface="Calibri"/>
                <a:ea typeface="Microsoft YaHei"/>
              </a:rPr>
              <a:t>w Turku </a:t>
            </a: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– stan etatowy: </a:t>
            </a:r>
            <a:br>
              <a:rPr sz="1800"/>
            </a:b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150 policjantów,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25 pracowników cywilnych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W jej strukturach - 2 komisariaty: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  <a:ea typeface="Microsoft YaHei"/>
              </a:rPr>
              <a:t>Komisariat Policji w Dobrej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  <a:ea typeface="Microsoft YaHei"/>
              </a:rPr>
              <a:t>Komisariat Policji w Tuliszkowie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Picture 2"/>
          <p:cNvPicPr/>
          <p:nvPr/>
        </p:nvPicPr>
        <p:blipFill>
          <a:blip r:embed="rId3"/>
          <a:stretch/>
        </p:blipFill>
        <p:spPr>
          <a:xfrm>
            <a:off x="3995640" y="1754280"/>
            <a:ext cx="4947120" cy="4406040"/>
          </a:xfrm>
          <a:prstGeom prst="rect">
            <a:avLst/>
          </a:prstGeom>
          <a:ln w="9360">
            <a:noFill/>
          </a:ln>
        </p:spPr>
      </p:pic>
      <p:pic>
        <p:nvPicPr>
          <p:cNvPr id="328" name="Picture 3"/>
          <p:cNvPicPr/>
          <p:nvPr/>
        </p:nvPicPr>
        <p:blipFill>
          <a:blip r:embed="rId4"/>
          <a:stretch/>
        </p:blipFill>
        <p:spPr>
          <a:xfrm>
            <a:off x="0" y="0"/>
            <a:ext cx="2389680" cy="1432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Uszkodzenia mienia – dynamika wszczęć postępowań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2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2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2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3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4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541" name="Obiekt 17"/>
          <p:cNvGraphicFramePr/>
          <p:nvPr/>
        </p:nvGraphicFramePr>
        <p:xfrm>
          <a:off x="251640" y="1628640"/>
          <a:ext cx="8627040" cy="502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543" name="CustomShape 1"/>
          <p:cNvSpPr/>
          <p:nvPr/>
        </p:nvSpPr>
        <p:spPr>
          <a:xfrm>
            <a:off x="179640" y="1052640"/>
            <a:ext cx="869904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Uszkodzenia mienia - wskaźnik wykrywalności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4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4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4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2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3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4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5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60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56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562" name="Obiekt 18"/>
          <p:cNvGraphicFramePr/>
          <p:nvPr/>
        </p:nvGraphicFramePr>
        <p:xfrm>
          <a:off x="179640" y="1556640"/>
          <a:ext cx="8699040" cy="502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Obraz 458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64" name="CustomShape 2"/>
          <p:cNvSpPr/>
          <p:nvPr/>
        </p:nvSpPr>
        <p:spPr>
          <a:xfrm>
            <a:off x="179640" y="1484640"/>
            <a:ext cx="8807400" cy="375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Funkcjonariusze Wydziału Kryminalnego Komendy Powiatowej Policji w Turku przeprowadzili akcję, podczas której zabezpieczyli 11,5 kg substancji psychotropowych o czarnorynkowej wartości szacowanej na około 600 000 złotych.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CustomShape 1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Obraz 3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67" name="CustomShape 28"/>
          <p:cNvSpPr/>
          <p:nvPr/>
        </p:nvSpPr>
        <p:spPr>
          <a:xfrm>
            <a:off x="179640" y="1484640"/>
            <a:ext cx="8807400" cy="375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CustomShape 29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9" name="Obraz 568"/>
          <p:cNvPicPr/>
          <p:nvPr/>
        </p:nvPicPr>
        <p:blipFill>
          <a:blip r:embed="rId4"/>
          <a:stretch/>
        </p:blipFill>
        <p:spPr>
          <a:xfrm>
            <a:off x="1620000" y="2520000"/>
            <a:ext cx="2855880" cy="2141280"/>
          </a:xfrm>
          <a:prstGeom prst="rect">
            <a:avLst/>
          </a:prstGeom>
          <a:ln w="0">
            <a:noFill/>
          </a:ln>
        </p:spPr>
      </p:pic>
      <p:pic>
        <p:nvPicPr>
          <p:cNvPr id="570" name="Obraz 569"/>
          <p:cNvPicPr/>
          <p:nvPr/>
        </p:nvPicPr>
        <p:blipFill>
          <a:blip r:embed="rId5"/>
          <a:stretch/>
        </p:blipFill>
        <p:spPr>
          <a:xfrm>
            <a:off x="5062680" y="2520000"/>
            <a:ext cx="2855880" cy="214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Obraz 8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72" name="CustomShape 57"/>
          <p:cNvSpPr/>
          <p:nvPr/>
        </p:nvSpPr>
        <p:spPr>
          <a:xfrm>
            <a:off x="179640" y="1484640"/>
            <a:ext cx="8807400" cy="375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W związku z powyższym, wobec 42-letniego mieszkańca powiatu kaliskiego zastosowano środek zapobiegawczy w postaci tymczasowego aresztowania.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CustomShape 58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Obraz 458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75" name="CustomShape 2"/>
          <p:cNvSpPr/>
          <p:nvPr/>
        </p:nvSpPr>
        <p:spPr>
          <a:xfrm>
            <a:off x="179640" y="1556640"/>
            <a:ext cx="8807400" cy="36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3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Funkcjonariusze z Komendy Powiatowej Policji w Turku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ustalili i zatrzymali 2 mieszkańców powiatu tureckiego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w wieku 39 i 40 lat, którzy zajmowali się uprawą marihuany.  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W toku dalszych czynności śledczy przeszukali ich miejsca zamieszkania i natrafili na kolejne substancje, których posiadanie jest zabronione wbrew przepisom ustawy. Podczas przeszukania znaleźli marihuanę, haszysz, a także substancje psychotropowe w postaci amfetaminy oraz mefedronu. Łączna waga zabezpieczonych narkotyków wyniosła 757,94 g.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CustomShape 1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Obraz 4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78" name="CustomShape 31"/>
          <p:cNvSpPr/>
          <p:nvPr/>
        </p:nvSpPr>
        <p:spPr>
          <a:xfrm>
            <a:off x="179640" y="1556640"/>
            <a:ext cx="8807400" cy="36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CustomShape 32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0" name="Obraz 579"/>
          <p:cNvPicPr/>
          <p:nvPr/>
        </p:nvPicPr>
        <p:blipFill>
          <a:blip r:embed="rId4"/>
          <a:stretch/>
        </p:blipFill>
        <p:spPr>
          <a:xfrm>
            <a:off x="922680" y="1800000"/>
            <a:ext cx="2855880" cy="3008160"/>
          </a:xfrm>
          <a:prstGeom prst="rect">
            <a:avLst/>
          </a:prstGeom>
          <a:ln w="0">
            <a:noFill/>
          </a:ln>
        </p:spPr>
      </p:pic>
      <p:pic>
        <p:nvPicPr>
          <p:cNvPr id="581" name="Obraz 580"/>
          <p:cNvPicPr/>
          <p:nvPr/>
        </p:nvPicPr>
        <p:blipFill>
          <a:blip r:embed="rId5"/>
          <a:stretch/>
        </p:blipFill>
        <p:spPr>
          <a:xfrm>
            <a:off x="5580000" y="1800000"/>
            <a:ext cx="2855880" cy="2878560"/>
          </a:xfrm>
          <a:prstGeom prst="rect">
            <a:avLst/>
          </a:prstGeom>
          <a:ln w="0">
            <a:noFill/>
          </a:ln>
        </p:spPr>
      </p:pic>
      <p:pic>
        <p:nvPicPr>
          <p:cNvPr id="582" name="Obraz 581"/>
          <p:cNvPicPr/>
          <p:nvPr/>
        </p:nvPicPr>
        <p:blipFill>
          <a:blip r:embed="rId6"/>
          <a:stretch/>
        </p:blipFill>
        <p:spPr>
          <a:xfrm>
            <a:off x="3420000" y="2142720"/>
            <a:ext cx="2789280" cy="433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Obraz 1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84" name="CustomShape 48"/>
          <p:cNvSpPr/>
          <p:nvPr/>
        </p:nvSpPr>
        <p:spPr>
          <a:xfrm>
            <a:off x="179640" y="1556640"/>
            <a:ext cx="8807400" cy="36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3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Funkcjonariusze Wydziału Kryminalnego Komendy Powiatowej Policji w Turku, realizując czynności służbowe, uzyskali informację,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że pod jednym z adresów na terenie powiatu tureckiego może dojść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do oszustwa metodą „na policjanta”. Z uwagi na powagę zgłoszenia policjanci niezwłocznie udali się we wskazany rejon, gdzie prowadzili obserwację budynku i mieszkania potencjalnej ofiary.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CustomShape 49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Obraz 7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87" name="CustomShape 54"/>
          <p:cNvSpPr/>
          <p:nvPr/>
        </p:nvSpPr>
        <p:spPr>
          <a:xfrm>
            <a:off x="179640" y="1556640"/>
            <a:ext cx="8807400" cy="36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 defTabSz="914400">
              <a:lnSpc>
                <a:spcPct val="13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34-letni mężczyzna z województwa opolskiego, pełniący funkcję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tzw. „odbieraka” został zatrzymany na gorącym uczynku popełnienia przestępstwa, a zabezpieczoną kopertę przekazano do dalszych czynności procesowych.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3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Wobec mężczyzny zastosowano środek zapobiegawczy w postaci tymczasowego aresztowania.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CustomShape 55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Obraz 6"/>
          <p:cNvPicPr/>
          <p:nvPr/>
        </p:nvPicPr>
        <p:blipFill>
          <a:blip r:embed="rId3"/>
          <a:stretch/>
        </p:blipFill>
        <p:spPr>
          <a:xfrm>
            <a:off x="0" y="0"/>
            <a:ext cx="2386440" cy="1603800"/>
          </a:xfrm>
          <a:prstGeom prst="rect">
            <a:avLst/>
          </a:prstGeom>
          <a:ln w="0">
            <a:noFill/>
          </a:ln>
        </p:spPr>
      </p:pic>
      <p:sp>
        <p:nvSpPr>
          <p:cNvPr id="590" name="CustomShape 51"/>
          <p:cNvSpPr/>
          <p:nvPr/>
        </p:nvSpPr>
        <p:spPr>
          <a:xfrm>
            <a:off x="179640" y="1556640"/>
            <a:ext cx="8807400" cy="36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CustomShape 52"/>
          <p:cNvSpPr/>
          <p:nvPr/>
        </p:nvSpPr>
        <p:spPr>
          <a:xfrm>
            <a:off x="2411640" y="260280"/>
            <a:ext cx="6021720" cy="12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rgbClr val="C00000"/>
                </a:solidFill>
                <a:latin typeface="Bookman Old Style"/>
                <a:ea typeface="Microsoft YaHei"/>
              </a:rPr>
              <a:t>CIEKAWSZE REALIZACJE SPRAW W 2025 ROKU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2" name="Obraz 591"/>
          <p:cNvPicPr/>
          <p:nvPr/>
        </p:nvPicPr>
        <p:blipFill>
          <a:blip r:embed="rId4"/>
          <a:stretch/>
        </p:blipFill>
        <p:spPr>
          <a:xfrm>
            <a:off x="2880000" y="1660680"/>
            <a:ext cx="3301560" cy="391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79640" y="2133000"/>
            <a:ext cx="8771040" cy="448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EFEKTYWNOŚĆ PRACY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PIONU SŁUŻBY KRYMINALNEJ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Komendy Powiatowej Policji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 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251640" y="2421000"/>
            <a:ext cx="8627040" cy="391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EFEKTYWNOŚĆ PRACY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PIONU SŁUŻBY PREWENCYJNEJ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Komendy Powiatowej Policji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 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389320" cy="1432080"/>
          </a:xfrm>
          <a:prstGeom prst="rect">
            <a:avLst/>
          </a:prstGeom>
          <a:ln w="9360">
            <a:noFill/>
          </a:ln>
        </p:spPr>
      </p:pic>
      <p:sp>
        <p:nvSpPr>
          <p:cNvPr id="595" name="CustomShape 1"/>
          <p:cNvSpPr/>
          <p:nvPr/>
        </p:nvSpPr>
        <p:spPr>
          <a:xfrm>
            <a:off x="1475640" y="764640"/>
            <a:ext cx="6421680" cy="66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Ilość przeprowadzonych interwencji </a:t>
            </a:r>
            <a:br>
              <a:rPr sz="2000"/>
            </a:b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6" name="Wykres 5"/>
          <p:cNvGraphicFramePr/>
          <p:nvPr/>
        </p:nvGraphicFramePr>
        <p:xfrm>
          <a:off x="179640" y="1700640"/>
          <a:ext cx="869904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389320" cy="143208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2"/>
          <p:cNvSpPr/>
          <p:nvPr/>
        </p:nvSpPr>
        <p:spPr>
          <a:xfrm>
            <a:off x="1265760" y="6037560"/>
            <a:ext cx="6134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Wartość oczekiwana (zdarzenia pilne) 11:00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CustomShape 1"/>
          <p:cNvSpPr/>
          <p:nvPr/>
        </p:nvSpPr>
        <p:spPr>
          <a:xfrm>
            <a:off x="1115640" y="836640"/>
            <a:ext cx="6421680" cy="66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Czas reakcji na zdarzenie</a:t>
            </a:r>
            <a:br>
              <a:rPr sz="2000"/>
            </a:b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0" name="Wykres 5"/>
          <p:cNvGraphicFramePr/>
          <p:nvPr/>
        </p:nvGraphicFramePr>
        <p:xfrm>
          <a:off x="179640" y="1484640"/>
          <a:ext cx="8555040" cy="45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Picture 5"/>
          <p:cNvPicPr/>
          <p:nvPr/>
        </p:nvPicPr>
        <p:blipFill>
          <a:blip r:embed="rId2"/>
          <a:stretch/>
        </p:blipFill>
        <p:spPr>
          <a:xfrm>
            <a:off x="360" y="72360"/>
            <a:ext cx="2391480" cy="1537560"/>
          </a:xfrm>
          <a:prstGeom prst="rect">
            <a:avLst/>
          </a:prstGeom>
          <a:ln w="9360">
            <a:noFill/>
          </a:ln>
        </p:spPr>
      </p:pic>
      <p:sp>
        <p:nvSpPr>
          <p:cNvPr id="602" name="CustomShape 1"/>
          <p:cNvSpPr/>
          <p:nvPr/>
        </p:nvSpPr>
        <p:spPr>
          <a:xfrm>
            <a:off x="1547640" y="1052640"/>
            <a:ext cx="62002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Osoby doprowadzone do wytrzeźwienia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3" name="Wykres 5"/>
          <p:cNvGraphicFramePr/>
          <p:nvPr/>
        </p:nvGraphicFramePr>
        <p:xfrm>
          <a:off x="179640" y="1772640"/>
          <a:ext cx="8771040" cy="488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1043640" y="980640"/>
            <a:ext cx="6421680" cy="66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Ujawnione wykroczenia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389320" cy="14320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606" name="Wykres 4"/>
          <p:cNvGraphicFramePr/>
          <p:nvPr/>
        </p:nvGraphicFramePr>
        <p:xfrm>
          <a:off x="179640" y="1628640"/>
          <a:ext cx="8699040" cy="49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389320" cy="1432080"/>
          </a:xfrm>
          <a:prstGeom prst="rect">
            <a:avLst/>
          </a:prstGeom>
          <a:ln w="9360">
            <a:noFill/>
          </a:ln>
        </p:spPr>
      </p:pic>
      <p:sp>
        <p:nvSpPr>
          <p:cNvPr id="608" name="Prostokąt 4"/>
          <p:cNvSpPr/>
          <p:nvPr/>
        </p:nvSpPr>
        <p:spPr>
          <a:xfrm>
            <a:off x="360000" y="1772640"/>
            <a:ext cx="8267040" cy="25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200000"/>
              </a:lnSpc>
            </a:pPr>
            <a:r>
              <a:rPr lang="pl-PL" sz="2000" b="0" strike="noStrike" spc="-1">
                <a:solidFill>
                  <a:schemeClr val="dk1"/>
                </a:solidFill>
                <a:latin typeface="Bookman Old Style"/>
                <a:ea typeface="DejaVu Sans"/>
              </a:rPr>
              <a:t>W 2025 roku na terenie działania Komendy Powiatowej Policji w  Turku, funkcjonariusze Nieetatowej Grupy Rozpoznania Minersko - Pirotechnicznego zrealizowali </a:t>
            </a:r>
            <a:r>
              <a:rPr lang="pl-PL" sz="2000" b="1" strike="noStrike" spc="-1">
                <a:solidFill>
                  <a:schemeClr val="dk1"/>
                </a:solidFill>
                <a:latin typeface="Bookman Old Style"/>
                <a:ea typeface="DejaVu Sans"/>
              </a:rPr>
              <a:t>5</a:t>
            </a:r>
            <a:r>
              <a:rPr lang="pl-PL" sz="2000" b="0" strike="noStrike" spc="-1">
                <a:solidFill>
                  <a:schemeClr val="dk1"/>
                </a:solidFill>
                <a:latin typeface="Bookman Old Style"/>
                <a:ea typeface="DejaVu Sans"/>
              </a:rPr>
              <a:t> sprawdzeń, w związku ze zgłoszonymi zdarzeniami wymagającymi ich interwencji.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251640" y="2205000"/>
            <a:ext cx="8639640" cy="441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PROWADZONE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DZIAŁANIA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PROFILAKTYCZNE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KOMENDZIE POWIATOWEJ POLICJI         W TURKU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Picture 8"/>
          <p:cNvPicPr/>
          <p:nvPr/>
        </p:nvPicPr>
        <p:blipFill>
          <a:blip r:embed="rId3"/>
          <a:stretch/>
        </p:blipFill>
        <p:spPr>
          <a:xfrm>
            <a:off x="0" y="0"/>
            <a:ext cx="2388960" cy="1535040"/>
          </a:xfrm>
          <a:prstGeom prst="rect">
            <a:avLst/>
          </a:prstGeom>
          <a:ln w="9360">
            <a:noFill/>
          </a:ln>
        </p:spPr>
      </p:pic>
      <p:sp>
        <p:nvSpPr>
          <p:cNvPr id="611" name="CustomShape 8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CustomShape 9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CustomShape 10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Znakowanie rowerów Wiberoo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CustomShape 131"/>
          <p:cNvSpPr/>
          <p:nvPr/>
        </p:nvSpPr>
        <p:spPr>
          <a:xfrm>
            <a:off x="1371600" y="3886200"/>
            <a:ext cx="6378480" cy="173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CustomShape 132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CustomShape 133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CustomShape 134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CustomShape 135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CustomShape 136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CustomShape 137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21" name="Obraz 620"/>
          <p:cNvPicPr/>
          <p:nvPr/>
        </p:nvPicPr>
        <p:blipFill>
          <a:blip r:embed="rId4"/>
          <a:stretch/>
        </p:blipFill>
        <p:spPr>
          <a:xfrm>
            <a:off x="3240000" y="2160000"/>
            <a:ext cx="2697120" cy="3499200"/>
          </a:xfrm>
          <a:prstGeom prst="rect">
            <a:avLst/>
          </a:prstGeom>
          <a:ln w="0">
            <a:noFill/>
          </a:ln>
        </p:spPr>
      </p:pic>
      <p:pic>
        <p:nvPicPr>
          <p:cNvPr id="622" name="Obraz 621"/>
          <p:cNvPicPr/>
          <p:nvPr/>
        </p:nvPicPr>
        <p:blipFill>
          <a:blip r:embed="rId5"/>
          <a:stretch/>
        </p:blipFill>
        <p:spPr>
          <a:xfrm>
            <a:off x="6300000" y="2340000"/>
            <a:ext cx="1962720" cy="3276360"/>
          </a:xfrm>
          <a:prstGeom prst="rect">
            <a:avLst/>
          </a:prstGeom>
          <a:ln w="0">
            <a:noFill/>
          </a:ln>
        </p:spPr>
      </p:pic>
      <p:pic>
        <p:nvPicPr>
          <p:cNvPr id="623" name="Obraz 622"/>
          <p:cNvPicPr/>
          <p:nvPr/>
        </p:nvPicPr>
        <p:blipFill>
          <a:blip r:embed="rId6"/>
          <a:stretch/>
        </p:blipFill>
        <p:spPr>
          <a:xfrm>
            <a:off x="1118880" y="2354760"/>
            <a:ext cx="1940400" cy="326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Picture 7"/>
          <p:cNvPicPr/>
          <p:nvPr/>
        </p:nvPicPr>
        <p:blipFill>
          <a:blip r:embed="rId3"/>
          <a:stretch/>
        </p:blipFill>
        <p:spPr>
          <a:xfrm>
            <a:off x="0" y="14400"/>
            <a:ext cx="2388240" cy="1534320"/>
          </a:xfrm>
          <a:prstGeom prst="rect">
            <a:avLst/>
          </a:prstGeom>
          <a:ln w="9360">
            <a:noFill/>
          </a:ln>
        </p:spPr>
      </p:pic>
      <p:sp>
        <p:nvSpPr>
          <p:cNvPr id="625" name="CustomShape 14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CustomShape 14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CustomShape 145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CustomShape 146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CustomShape 147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Działania z Państwową Inspekcją Pracy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0" name="Obraz 629"/>
          <p:cNvPicPr/>
          <p:nvPr/>
        </p:nvPicPr>
        <p:blipFill>
          <a:blip r:embed="rId4"/>
          <a:stretch/>
        </p:blipFill>
        <p:spPr>
          <a:xfrm>
            <a:off x="768600" y="2088000"/>
            <a:ext cx="3043080" cy="2280960"/>
          </a:xfrm>
          <a:prstGeom prst="rect">
            <a:avLst/>
          </a:prstGeom>
          <a:ln w="0">
            <a:noFill/>
          </a:ln>
        </p:spPr>
      </p:pic>
      <p:pic>
        <p:nvPicPr>
          <p:cNvPr id="631" name="Obraz 630"/>
          <p:cNvPicPr/>
          <p:nvPr/>
        </p:nvPicPr>
        <p:blipFill>
          <a:blip r:embed="rId5"/>
          <a:stretch/>
        </p:blipFill>
        <p:spPr>
          <a:xfrm>
            <a:off x="5016600" y="2016000"/>
            <a:ext cx="3043080" cy="2280960"/>
          </a:xfrm>
          <a:prstGeom prst="rect">
            <a:avLst/>
          </a:prstGeom>
          <a:ln w="0">
            <a:noFill/>
          </a:ln>
        </p:spPr>
      </p:pic>
      <p:pic>
        <p:nvPicPr>
          <p:cNvPr id="632" name="Obraz 631"/>
          <p:cNvPicPr/>
          <p:nvPr/>
        </p:nvPicPr>
        <p:blipFill>
          <a:blip r:embed="rId6"/>
          <a:stretch/>
        </p:blipFill>
        <p:spPr>
          <a:xfrm>
            <a:off x="2856600" y="4410360"/>
            <a:ext cx="3043080" cy="228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Picture 17"/>
          <p:cNvPicPr/>
          <p:nvPr/>
        </p:nvPicPr>
        <p:blipFill>
          <a:blip r:embed="rId3"/>
          <a:stretch/>
        </p:blipFill>
        <p:spPr>
          <a:xfrm>
            <a:off x="0" y="14400"/>
            <a:ext cx="2388240" cy="1534320"/>
          </a:xfrm>
          <a:prstGeom prst="rect">
            <a:avLst/>
          </a:prstGeom>
          <a:ln w="9360">
            <a:noFill/>
          </a:ln>
        </p:spPr>
      </p:pic>
      <p:sp>
        <p:nvSpPr>
          <p:cNvPr id="634" name="CustomShape 62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CustomShape 6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CustomShape 6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CustomShape 65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CustomShape 66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Działania z Powiatowym Urzędem Pracy w Turku 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9" name="Picture 18"/>
          <p:cNvPicPr/>
          <p:nvPr/>
        </p:nvPicPr>
        <p:blipFill>
          <a:blip r:embed="rId4"/>
          <a:stretch/>
        </p:blipFill>
        <p:spPr>
          <a:xfrm>
            <a:off x="4488840" y="2880000"/>
            <a:ext cx="3790440" cy="2136240"/>
          </a:xfrm>
          <a:prstGeom prst="rect">
            <a:avLst/>
          </a:prstGeom>
          <a:ln w="0">
            <a:noFill/>
          </a:ln>
        </p:spPr>
      </p:pic>
      <p:pic>
        <p:nvPicPr>
          <p:cNvPr id="640" name="Obraz 639"/>
          <p:cNvPicPr/>
          <p:nvPr/>
        </p:nvPicPr>
        <p:blipFill>
          <a:blip r:embed="rId5"/>
          <a:stretch/>
        </p:blipFill>
        <p:spPr>
          <a:xfrm>
            <a:off x="1260000" y="2160000"/>
            <a:ext cx="2615040" cy="348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34" name="Obiekt 9"/>
          <p:cNvGraphicFramePr/>
          <p:nvPr/>
        </p:nvGraphicFramePr>
        <p:xfrm>
          <a:off x="179640" y="1772640"/>
          <a:ext cx="8771040" cy="46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5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Dynamika wszczęć postępowań przygotowawczych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Picture 4"/>
          <p:cNvPicPr/>
          <p:nvPr/>
        </p:nvPicPr>
        <p:blipFill>
          <a:blip r:embed="rId3"/>
          <a:stretch/>
        </p:blipFill>
        <p:spPr>
          <a:xfrm>
            <a:off x="0" y="14400"/>
            <a:ext cx="2388240" cy="1534320"/>
          </a:xfrm>
          <a:prstGeom prst="rect">
            <a:avLst/>
          </a:prstGeom>
          <a:ln w="9360">
            <a:noFill/>
          </a:ln>
        </p:spPr>
      </p:pic>
      <p:sp>
        <p:nvSpPr>
          <p:cNvPr id="642" name="CustomShape 72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CustomShape 7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CustomShape 7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CustomShape 75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CustomShape 76"/>
          <p:cNvSpPr/>
          <p:nvPr/>
        </p:nvSpPr>
        <p:spPr>
          <a:xfrm>
            <a:off x="729360" y="1152000"/>
            <a:ext cx="7750080" cy="10072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Działania z Powiatową Stacją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Sanitarno-Epidemiologiczną w Turku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7" name="Obraz 646"/>
          <p:cNvPicPr/>
          <p:nvPr/>
        </p:nvPicPr>
        <p:blipFill>
          <a:blip r:embed="rId4"/>
          <a:stretch/>
        </p:blipFill>
        <p:spPr>
          <a:xfrm>
            <a:off x="1080000" y="2520000"/>
            <a:ext cx="3419280" cy="2519280"/>
          </a:xfrm>
          <a:prstGeom prst="rect">
            <a:avLst/>
          </a:prstGeom>
          <a:ln w="0">
            <a:noFill/>
          </a:ln>
        </p:spPr>
      </p:pic>
      <p:pic>
        <p:nvPicPr>
          <p:cNvPr id="648" name="Obraz 647"/>
          <p:cNvPicPr/>
          <p:nvPr/>
        </p:nvPicPr>
        <p:blipFill>
          <a:blip r:embed="rId5"/>
          <a:stretch/>
        </p:blipFill>
        <p:spPr>
          <a:xfrm>
            <a:off x="4829040" y="2584080"/>
            <a:ext cx="3270240" cy="24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39"/>
          <p:cNvPicPr/>
          <p:nvPr/>
        </p:nvPicPr>
        <p:blipFill>
          <a:blip r:embed="rId3"/>
          <a:stretch/>
        </p:blipFill>
        <p:spPr>
          <a:xfrm>
            <a:off x="0" y="14400"/>
            <a:ext cx="2388240" cy="1534320"/>
          </a:xfrm>
          <a:prstGeom prst="rect">
            <a:avLst/>
          </a:prstGeom>
          <a:ln w="9360">
            <a:noFill/>
          </a:ln>
        </p:spPr>
      </p:pic>
      <p:sp>
        <p:nvSpPr>
          <p:cNvPr id="650" name="CustomShape 15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CustomShape 15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CustomShape 155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CustomShape 156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CustomShape 157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Zostań jednym z nas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5" name="Obraz 654"/>
          <p:cNvPicPr/>
          <p:nvPr/>
        </p:nvPicPr>
        <p:blipFill>
          <a:blip r:embed="rId4"/>
          <a:stretch/>
        </p:blipFill>
        <p:spPr>
          <a:xfrm>
            <a:off x="1764720" y="1945800"/>
            <a:ext cx="5618520" cy="2913480"/>
          </a:xfrm>
          <a:prstGeom prst="rect">
            <a:avLst/>
          </a:prstGeom>
          <a:ln w="0">
            <a:noFill/>
          </a:ln>
        </p:spPr>
      </p:pic>
      <p:pic>
        <p:nvPicPr>
          <p:cNvPr id="656" name="Obraz 655"/>
          <p:cNvPicPr/>
          <p:nvPr/>
        </p:nvPicPr>
        <p:blipFill>
          <a:blip r:embed="rId5"/>
          <a:stretch/>
        </p:blipFill>
        <p:spPr>
          <a:xfrm>
            <a:off x="3485520" y="5040000"/>
            <a:ext cx="2093760" cy="1555560"/>
          </a:xfrm>
          <a:prstGeom prst="rect">
            <a:avLst/>
          </a:prstGeom>
          <a:ln w="0">
            <a:noFill/>
          </a:ln>
        </p:spPr>
      </p:pic>
      <p:pic>
        <p:nvPicPr>
          <p:cNvPr id="657" name="Obraz 656"/>
          <p:cNvPicPr/>
          <p:nvPr/>
        </p:nvPicPr>
        <p:blipFill>
          <a:blip r:embed="rId6"/>
          <a:stretch/>
        </p:blipFill>
        <p:spPr>
          <a:xfrm>
            <a:off x="6300000" y="5040000"/>
            <a:ext cx="2343240" cy="1513080"/>
          </a:xfrm>
          <a:prstGeom prst="rect">
            <a:avLst/>
          </a:prstGeom>
          <a:ln w="0">
            <a:noFill/>
          </a:ln>
        </p:spPr>
      </p:pic>
      <p:pic>
        <p:nvPicPr>
          <p:cNvPr id="658" name="Obraz 657"/>
          <p:cNvPicPr/>
          <p:nvPr/>
        </p:nvPicPr>
        <p:blipFill>
          <a:blip r:embed="rId7"/>
          <a:stretch/>
        </p:blipFill>
        <p:spPr>
          <a:xfrm>
            <a:off x="900000" y="4948560"/>
            <a:ext cx="1979280" cy="171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44"/>
          <p:cNvPicPr/>
          <p:nvPr/>
        </p:nvPicPr>
        <p:blipFill>
          <a:blip r:embed="rId3"/>
          <a:stretch/>
        </p:blipFill>
        <p:spPr>
          <a:xfrm>
            <a:off x="0" y="0"/>
            <a:ext cx="2387880" cy="1533960"/>
          </a:xfrm>
          <a:prstGeom prst="rect">
            <a:avLst/>
          </a:prstGeom>
          <a:ln w="9360">
            <a:noFill/>
          </a:ln>
        </p:spPr>
      </p:pic>
      <p:sp>
        <p:nvSpPr>
          <p:cNvPr id="660" name="CustomShape 16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CustomShape 16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CustomShape 165"/>
          <p:cNvSpPr/>
          <p:nvPr/>
        </p:nvSpPr>
        <p:spPr>
          <a:xfrm>
            <a:off x="1371600" y="3886200"/>
            <a:ext cx="6377400" cy="172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3" name="CustomShape 166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CustomShape 167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5" name="CustomShape 168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6" name="CustomShape 169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7" name="CustomShape 170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CustomShape 171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CustomShape 172"/>
          <p:cNvSpPr/>
          <p:nvPr/>
        </p:nvSpPr>
        <p:spPr>
          <a:xfrm>
            <a:off x="611640" y="1152000"/>
            <a:ext cx="797760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Działania profilaktyczne ruchu drogowego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0" name="Obraz 669"/>
          <p:cNvPicPr/>
          <p:nvPr/>
        </p:nvPicPr>
        <p:blipFill>
          <a:blip r:embed="rId4"/>
          <a:stretch/>
        </p:blipFill>
        <p:spPr>
          <a:xfrm>
            <a:off x="2644920" y="1980000"/>
            <a:ext cx="3474360" cy="4627440"/>
          </a:xfrm>
          <a:prstGeom prst="rect">
            <a:avLst/>
          </a:prstGeom>
          <a:ln w="0">
            <a:noFill/>
          </a:ln>
        </p:spPr>
      </p:pic>
      <p:pic>
        <p:nvPicPr>
          <p:cNvPr id="671" name="Obraz 670"/>
          <p:cNvPicPr/>
          <p:nvPr/>
        </p:nvPicPr>
        <p:blipFill>
          <a:blip r:embed="rId5"/>
          <a:stretch/>
        </p:blipFill>
        <p:spPr>
          <a:xfrm>
            <a:off x="546840" y="2197080"/>
            <a:ext cx="1972440" cy="1614960"/>
          </a:xfrm>
          <a:prstGeom prst="rect">
            <a:avLst/>
          </a:prstGeom>
          <a:ln w="0">
            <a:noFill/>
          </a:ln>
        </p:spPr>
      </p:pic>
      <p:pic>
        <p:nvPicPr>
          <p:cNvPr id="672" name="Obraz 671"/>
          <p:cNvPicPr/>
          <p:nvPr/>
        </p:nvPicPr>
        <p:blipFill>
          <a:blip r:embed="rId6"/>
          <a:stretch/>
        </p:blipFill>
        <p:spPr>
          <a:xfrm>
            <a:off x="6240240" y="4680000"/>
            <a:ext cx="2399040" cy="17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Picture 19"/>
          <p:cNvPicPr/>
          <p:nvPr/>
        </p:nvPicPr>
        <p:blipFill>
          <a:blip r:embed="rId3"/>
          <a:stretch/>
        </p:blipFill>
        <p:spPr>
          <a:xfrm>
            <a:off x="0" y="0"/>
            <a:ext cx="2387880" cy="1533960"/>
          </a:xfrm>
          <a:prstGeom prst="rect">
            <a:avLst/>
          </a:prstGeom>
          <a:ln w="9360">
            <a:noFill/>
          </a:ln>
        </p:spPr>
      </p:pic>
      <p:sp>
        <p:nvSpPr>
          <p:cNvPr id="674" name="CustomShape 82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CustomShape 8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CustomShape 84"/>
          <p:cNvSpPr/>
          <p:nvPr/>
        </p:nvSpPr>
        <p:spPr>
          <a:xfrm>
            <a:off x="1371600" y="3886200"/>
            <a:ext cx="6377400" cy="172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CustomShape 85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CustomShape 86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CustomShape 87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CustomShape 88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CustomShape 89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CustomShape 90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3" name="CustomShape 91"/>
          <p:cNvSpPr/>
          <p:nvPr/>
        </p:nvSpPr>
        <p:spPr>
          <a:xfrm>
            <a:off x="611640" y="1152000"/>
            <a:ext cx="7977600" cy="15472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Grupa PaTport w ramach programu profilaktycznego dla dzieci i młodzieży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„Przyszłość a TY”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4" name="Obraz 683"/>
          <p:cNvPicPr/>
          <p:nvPr/>
        </p:nvPicPr>
        <p:blipFill>
          <a:blip r:embed="rId4"/>
          <a:stretch/>
        </p:blipFill>
        <p:spPr>
          <a:xfrm>
            <a:off x="2700000" y="2880000"/>
            <a:ext cx="3634560" cy="2932200"/>
          </a:xfrm>
          <a:prstGeom prst="rect">
            <a:avLst/>
          </a:prstGeom>
          <a:ln w="0">
            <a:noFill/>
          </a:ln>
        </p:spPr>
      </p:pic>
      <p:pic>
        <p:nvPicPr>
          <p:cNvPr id="685" name="Obraz 684"/>
          <p:cNvPicPr/>
          <p:nvPr/>
        </p:nvPicPr>
        <p:blipFill>
          <a:blip r:embed="rId5"/>
          <a:stretch/>
        </p:blipFill>
        <p:spPr>
          <a:xfrm>
            <a:off x="431640" y="4500000"/>
            <a:ext cx="2267640" cy="1979280"/>
          </a:xfrm>
          <a:prstGeom prst="rect">
            <a:avLst/>
          </a:prstGeom>
          <a:ln w="0">
            <a:noFill/>
          </a:ln>
        </p:spPr>
      </p:pic>
      <p:pic>
        <p:nvPicPr>
          <p:cNvPr id="686" name="Obraz 685"/>
          <p:cNvPicPr/>
          <p:nvPr/>
        </p:nvPicPr>
        <p:blipFill>
          <a:blip r:embed="rId6"/>
          <a:stretch/>
        </p:blipFill>
        <p:spPr>
          <a:xfrm>
            <a:off x="6335280" y="4321800"/>
            <a:ext cx="2401560" cy="19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icture 47"/>
          <p:cNvPicPr/>
          <p:nvPr/>
        </p:nvPicPr>
        <p:blipFill>
          <a:blip r:embed="rId3"/>
          <a:stretch/>
        </p:blipFill>
        <p:spPr>
          <a:xfrm>
            <a:off x="0" y="14400"/>
            <a:ext cx="2388960" cy="1535040"/>
          </a:xfrm>
          <a:prstGeom prst="rect">
            <a:avLst/>
          </a:prstGeom>
          <a:ln w="9360">
            <a:noFill/>
          </a:ln>
        </p:spPr>
      </p:pic>
      <p:sp>
        <p:nvSpPr>
          <p:cNvPr id="688" name="CustomShape 209"/>
          <p:cNvSpPr/>
          <p:nvPr/>
        </p:nvSpPr>
        <p:spPr>
          <a:xfrm>
            <a:off x="7020360" y="7749360"/>
            <a:ext cx="265680" cy="774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Times New Roman"/>
                <a:ea typeface="Microsoft YaHei"/>
              </a:rPr>
              <a:t>Rządowy program ograniczania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CustomShape 210"/>
          <p:cNvSpPr/>
          <p:nvPr/>
        </p:nvSpPr>
        <p:spPr>
          <a:xfrm>
            <a:off x="1371600" y="3886200"/>
            <a:ext cx="6378480" cy="173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0" name="CustomShape 211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Akcja zbiórki krwi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1" name="Obraz 690"/>
          <p:cNvPicPr/>
          <p:nvPr/>
        </p:nvPicPr>
        <p:blipFill>
          <a:blip r:embed="rId4"/>
          <a:stretch/>
        </p:blipFill>
        <p:spPr>
          <a:xfrm>
            <a:off x="5400000" y="2160000"/>
            <a:ext cx="2682000" cy="3239280"/>
          </a:xfrm>
          <a:prstGeom prst="rect">
            <a:avLst/>
          </a:prstGeom>
          <a:ln w="0">
            <a:noFill/>
          </a:ln>
        </p:spPr>
      </p:pic>
      <p:pic>
        <p:nvPicPr>
          <p:cNvPr id="692" name="Obraz 691"/>
          <p:cNvPicPr/>
          <p:nvPr/>
        </p:nvPicPr>
        <p:blipFill>
          <a:blip r:embed="rId5"/>
          <a:stretch/>
        </p:blipFill>
        <p:spPr>
          <a:xfrm>
            <a:off x="1260000" y="2160000"/>
            <a:ext cx="2458080" cy="327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45"/>
          <p:cNvPicPr/>
          <p:nvPr/>
        </p:nvPicPr>
        <p:blipFill>
          <a:blip r:embed="rId3"/>
          <a:stretch/>
        </p:blipFill>
        <p:spPr>
          <a:xfrm>
            <a:off x="0" y="0"/>
            <a:ext cx="2387880" cy="1533960"/>
          </a:xfrm>
          <a:prstGeom prst="rect">
            <a:avLst/>
          </a:prstGeom>
          <a:ln w="9360">
            <a:noFill/>
          </a:ln>
        </p:spPr>
      </p:pic>
      <p:sp>
        <p:nvSpPr>
          <p:cNvPr id="694" name="CustomShape 178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5" name="CustomShape 179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6" name="CustomShape 180"/>
          <p:cNvSpPr/>
          <p:nvPr/>
        </p:nvSpPr>
        <p:spPr>
          <a:xfrm>
            <a:off x="1371600" y="3886200"/>
            <a:ext cx="6377400" cy="172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7" name="CustomShape 181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8" name="CustomShape 182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9" name="CustomShape 183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0" name="CustomShape 184"/>
          <p:cNvSpPr/>
          <p:nvPr/>
        </p:nvSpPr>
        <p:spPr>
          <a:xfrm>
            <a:off x="155520" y="-144360"/>
            <a:ext cx="281520" cy="2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1" name="CustomShape 193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2" name="CustomShape 194"/>
          <p:cNvSpPr/>
          <p:nvPr/>
        </p:nvSpPr>
        <p:spPr>
          <a:xfrm>
            <a:off x="155520" y="-1684440"/>
            <a:ext cx="5253480" cy="34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3" name="CustomShape 195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Bezpieczny Senior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4" name="Obraz 703"/>
          <p:cNvPicPr/>
          <p:nvPr/>
        </p:nvPicPr>
        <p:blipFill>
          <a:blip r:embed="rId4"/>
          <a:stretch/>
        </p:blipFill>
        <p:spPr>
          <a:xfrm>
            <a:off x="540000" y="2700000"/>
            <a:ext cx="3278520" cy="2022480"/>
          </a:xfrm>
          <a:prstGeom prst="rect">
            <a:avLst/>
          </a:prstGeom>
          <a:ln w="0">
            <a:noFill/>
          </a:ln>
        </p:spPr>
      </p:pic>
      <p:pic>
        <p:nvPicPr>
          <p:cNvPr id="705" name="Obraz 704"/>
          <p:cNvPicPr/>
          <p:nvPr/>
        </p:nvPicPr>
        <p:blipFill>
          <a:blip r:embed="rId5"/>
          <a:stretch/>
        </p:blipFill>
        <p:spPr>
          <a:xfrm>
            <a:off x="4320000" y="2700000"/>
            <a:ext cx="3876120" cy="200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Picture 49"/>
          <p:cNvPicPr/>
          <p:nvPr/>
        </p:nvPicPr>
        <p:blipFill>
          <a:blip r:embed="rId3"/>
          <a:stretch/>
        </p:blipFill>
        <p:spPr>
          <a:xfrm>
            <a:off x="0" y="0"/>
            <a:ext cx="2388960" cy="1535040"/>
          </a:xfrm>
          <a:prstGeom prst="rect">
            <a:avLst/>
          </a:prstGeom>
          <a:ln w="9360">
            <a:noFill/>
          </a:ln>
        </p:spPr>
      </p:pic>
      <p:sp>
        <p:nvSpPr>
          <p:cNvPr id="707" name="CustomShape 11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8" name="CustomShape 12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9" name="CustomShape 13"/>
          <p:cNvSpPr/>
          <p:nvPr/>
        </p:nvSpPr>
        <p:spPr>
          <a:xfrm>
            <a:off x="1371600" y="3886200"/>
            <a:ext cx="6378480" cy="173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0" name="CustomShape 34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1" name="CustomShape 35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2" name="CustomShape 36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3" name="CustomShape 40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4" name="CustomShape 41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5" name="CustomShape 42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6" name="CustomShape 43"/>
          <p:cNvSpPr/>
          <p:nvPr/>
        </p:nvSpPr>
        <p:spPr>
          <a:xfrm>
            <a:off x="698400" y="13428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Dzień Dziecka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" name="Obraz 716"/>
          <p:cNvPicPr/>
          <p:nvPr/>
        </p:nvPicPr>
        <p:blipFill>
          <a:blip r:embed="rId4"/>
          <a:stretch/>
        </p:blipFill>
        <p:spPr>
          <a:xfrm>
            <a:off x="757800" y="2340000"/>
            <a:ext cx="2481480" cy="2699280"/>
          </a:xfrm>
          <a:prstGeom prst="rect">
            <a:avLst/>
          </a:prstGeom>
          <a:ln w="0">
            <a:noFill/>
          </a:ln>
        </p:spPr>
      </p:pic>
      <p:pic>
        <p:nvPicPr>
          <p:cNvPr id="718" name="Obraz 717"/>
          <p:cNvPicPr/>
          <p:nvPr/>
        </p:nvPicPr>
        <p:blipFill>
          <a:blip r:embed="rId5"/>
          <a:stretch/>
        </p:blipFill>
        <p:spPr>
          <a:xfrm>
            <a:off x="6300000" y="2340000"/>
            <a:ext cx="2136240" cy="2669040"/>
          </a:xfrm>
          <a:prstGeom prst="rect">
            <a:avLst/>
          </a:prstGeom>
          <a:ln w="0">
            <a:noFill/>
          </a:ln>
        </p:spPr>
      </p:pic>
      <p:pic>
        <p:nvPicPr>
          <p:cNvPr id="719" name="Obraz 718"/>
          <p:cNvPicPr/>
          <p:nvPr/>
        </p:nvPicPr>
        <p:blipFill>
          <a:blip r:embed="rId6"/>
          <a:stretch/>
        </p:blipFill>
        <p:spPr>
          <a:xfrm>
            <a:off x="3600000" y="2340000"/>
            <a:ext cx="2118960" cy="26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46"/>
          <p:cNvPicPr/>
          <p:nvPr/>
        </p:nvPicPr>
        <p:blipFill>
          <a:blip r:embed="rId3"/>
          <a:stretch/>
        </p:blipFill>
        <p:spPr>
          <a:xfrm>
            <a:off x="0" y="14400"/>
            <a:ext cx="2388960" cy="1535040"/>
          </a:xfrm>
          <a:prstGeom prst="rect">
            <a:avLst/>
          </a:prstGeom>
          <a:ln w="9360">
            <a:noFill/>
          </a:ln>
        </p:spPr>
      </p:pic>
      <p:sp>
        <p:nvSpPr>
          <p:cNvPr id="721" name="CustomShape 201"/>
          <p:cNvSpPr/>
          <p:nvPr/>
        </p:nvSpPr>
        <p:spPr>
          <a:xfrm>
            <a:off x="7020360" y="7749360"/>
            <a:ext cx="265680" cy="774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Times New Roman"/>
                <a:ea typeface="Microsoft YaHei"/>
              </a:rPr>
              <a:t>Rządowy program ograniczania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CustomShape 202"/>
          <p:cNvSpPr/>
          <p:nvPr/>
        </p:nvSpPr>
        <p:spPr>
          <a:xfrm>
            <a:off x="1371600" y="3886200"/>
            <a:ext cx="6378480" cy="173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3" name="CustomShape 203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Nie daj złodziejowi zarobić na karpia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4" name="Obraz 723"/>
          <p:cNvPicPr/>
          <p:nvPr/>
        </p:nvPicPr>
        <p:blipFill>
          <a:blip r:embed="rId4"/>
          <a:stretch/>
        </p:blipFill>
        <p:spPr>
          <a:xfrm>
            <a:off x="743040" y="2550600"/>
            <a:ext cx="2675520" cy="3567960"/>
          </a:xfrm>
          <a:prstGeom prst="rect">
            <a:avLst/>
          </a:prstGeom>
          <a:ln w="0">
            <a:noFill/>
          </a:ln>
        </p:spPr>
      </p:pic>
      <p:pic>
        <p:nvPicPr>
          <p:cNvPr id="725" name="Obraz 724"/>
          <p:cNvPicPr/>
          <p:nvPr/>
        </p:nvPicPr>
        <p:blipFill>
          <a:blip r:embed="rId5"/>
          <a:stretch/>
        </p:blipFill>
        <p:spPr>
          <a:xfrm>
            <a:off x="5641920" y="2542320"/>
            <a:ext cx="2816640" cy="3756240"/>
          </a:xfrm>
          <a:prstGeom prst="rect">
            <a:avLst/>
          </a:prstGeom>
          <a:ln w="0">
            <a:noFill/>
          </a:ln>
        </p:spPr>
      </p:pic>
      <p:pic>
        <p:nvPicPr>
          <p:cNvPr id="726" name="Obraz 725"/>
          <p:cNvPicPr/>
          <p:nvPr/>
        </p:nvPicPr>
        <p:blipFill>
          <a:blip r:embed="rId6"/>
          <a:stretch/>
        </p:blipFill>
        <p:spPr>
          <a:xfrm>
            <a:off x="3555000" y="3060000"/>
            <a:ext cx="2023560" cy="269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Picture 48"/>
          <p:cNvPicPr/>
          <p:nvPr/>
        </p:nvPicPr>
        <p:blipFill>
          <a:blip r:embed="rId3"/>
          <a:stretch/>
        </p:blipFill>
        <p:spPr>
          <a:xfrm>
            <a:off x="0" y="0"/>
            <a:ext cx="2388960" cy="1535040"/>
          </a:xfrm>
          <a:prstGeom prst="rect">
            <a:avLst/>
          </a:prstGeom>
          <a:ln w="9360">
            <a:noFill/>
          </a:ln>
        </p:spPr>
      </p:pic>
      <p:sp>
        <p:nvSpPr>
          <p:cNvPr id="728" name="CustomShape 217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9" name="CustomShape 218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0" name="CustomShape 219"/>
          <p:cNvSpPr/>
          <p:nvPr/>
        </p:nvSpPr>
        <p:spPr>
          <a:xfrm>
            <a:off x="1371600" y="3886200"/>
            <a:ext cx="6378480" cy="173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1" name="CustomShape 220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2" name="CustomShape 221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3" name="CustomShape 222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4" name="CustomShape 223"/>
          <p:cNvSpPr/>
          <p:nvPr/>
        </p:nvSpPr>
        <p:spPr>
          <a:xfrm>
            <a:off x="155520" y="-144360"/>
            <a:ext cx="28260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5" name="CustomShape 224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6" name="CustomShape 225"/>
          <p:cNvSpPr/>
          <p:nvPr/>
        </p:nvSpPr>
        <p:spPr>
          <a:xfrm>
            <a:off x="155520" y="-1684440"/>
            <a:ext cx="5254560" cy="34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7" name="CustomShape 226"/>
          <p:cNvSpPr/>
          <p:nvPr/>
        </p:nvSpPr>
        <p:spPr>
          <a:xfrm>
            <a:off x="729360" y="1152000"/>
            <a:ext cx="7750080" cy="625680"/>
          </a:xfrm>
          <a:prstGeom prst="rect">
            <a:avLst/>
          </a:prstGeom>
          <a:solidFill>
            <a:srgbClr val="2140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Bookman Old Style"/>
                <a:ea typeface="Microsoft YaHei"/>
              </a:rPr>
              <a:t>Świąteczna paczka dla potrzebujących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8" name="Obraz 737"/>
          <p:cNvPicPr/>
          <p:nvPr/>
        </p:nvPicPr>
        <p:blipFill>
          <a:blip r:embed="rId4"/>
          <a:stretch/>
        </p:blipFill>
        <p:spPr>
          <a:xfrm>
            <a:off x="1620000" y="4105080"/>
            <a:ext cx="2878560" cy="2193480"/>
          </a:xfrm>
          <a:prstGeom prst="rect">
            <a:avLst/>
          </a:prstGeom>
          <a:ln w="0">
            <a:noFill/>
          </a:ln>
        </p:spPr>
      </p:pic>
      <p:pic>
        <p:nvPicPr>
          <p:cNvPr id="739" name="Obraz 738"/>
          <p:cNvPicPr/>
          <p:nvPr/>
        </p:nvPicPr>
        <p:blipFill>
          <a:blip r:embed="rId5"/>
          <a:stretch/>
        </p:blipFill>
        <p:spPr>
          <a:xfrm>
            <a:off x="1620000" y="2089440"/>
            <a:ext cx="2963520" cy="1689120"/>
          </a:xfrm>
          <a:prstGeom prst="rect">
            <a:avLst/>
          </a:prstGeom>
          <a:ln w="0">
            <a:noFill/>
          </a:ln>
        </p:spPr>
      </p:pic>
      <p:pic>
        <p:nvPicPr>
          <p:cNvPr id="740" name="Obraz 739"/>
          <p:cNvPicPr/>
          <p:nvPr/>
        </p:nvPicPr>
        <p:blipFill>
          <a:blip r:embed="rId6"/>
          <a:stretch/>
        </p:blipFill>
        <p:spPr>
          <a:xfrm>
            <a:off x="4833360" y="2160000"/>
            <a:ext cx="2725200" cy="397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179640" y="2061000"/>
            <a:ext cx="8712720" cy="456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EFEKTYWNOŚĆ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PIONU SŁUŻBY RUCHU DROGOWEGO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Komendy Powiatowej Policji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 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Dynamika wszczęć postępowań o przestępstwa kryminalne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41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42" name="Obiekt 19"/>
          <p:cNvGraphicFramePr/>
          <p:nvPr/>
        </p:nvGraphicFramePr>
        <p:xfrm>
          <a:off x="179640" y="1832400"/>
          <a:ext cx="8699040" cy="47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"/>
          <p:cNvPicPr/>
          <p:nvPr/>
        </p:nvPicPr>
        <p:blipFill>
          <a:blip r:embed="rId2"/>
          <a:stretch/>
        </p:blipFill>
        <p:spPr>
          <a:xfrm>
            <a:off x="0" y="0"/>
            <a:ext cx="2315160" cy="1332360"/>
          </a:xfrm>
          <a:prstGeom prst="rect">
            <a:avLst/>
          </a:prstGeom>
          <a:ln w="9360">
            <a:noFill/>
          </a:ln>
        </p:spPr>
      </p:pic>
      <p:sp>
        <p:nvSpPr>
          <p:cNvPr id="743" name="CustomShape 14"/>
          <p:cNvSpPr/>
          <p:nvPr/>
        </p:nvSpPr>
        <p:spPr>
          <a:xfrm>
            <a:off x="899640" y="908640"/>
            <a:ext cx="7056000" cy="37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Zdarzenia drogowe w latach 2024 - 2025</a:t>
            </a:r>
            <a:r>
              <a:rPr lang="pl-PL" sz="2000" b="1" strike="noStrike" spc="-1">
                <a:solidFill>
                  <a:srgbClr val="0D0D0D"/>
                </a:solidFill>
                <a:latin typeface="Arial"/>
                <a:ea typeface="Microsoft YaHei"/>
              </a:rPr>
              <a:t> 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44" name="Wykres 2"/>
          <p:cNvGraphicFramePr/>
          <p:nvPr/>
        </p:nvGraphicFramePr>
        <p:xfrm>
          <a:off x="251640" y="1484640"/>
          <a:ext cx="8625600" cy="509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9"/>
          <p:cNvPicPr/>
          <p:nvPr/>
        </p:nvPicPr>
        <p:blipFill>
          <a:blip r:embed="rId2"/>
          <a:stretch/>
        </p:blipFill>
        <p:spPr>
          <a:xfrm>
            <a:off x="0" y="0"/>
            <a:ext cx="2318760" cy="13359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746" name="Wykres 1"/>
          <p:cNvGraphicFramePr/>
          <p:nvPr/>
        </p:nvGraphicFramePr>
        <p:xfrm>
          <a:off x="251640" y="1196640"/>
          <a:ext cx="8625600" cy="53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" name="CustomShape 15"/>
          <p:cNvSpPr/>
          <p:nvPr/>
        </p:nvSpPr>
        <p:spPr>
          <a:xfrm>
            <a:off x="899640" y="908640"/>
            <a:ext cx="7056000" cy="37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Zdarzenia drogowe w latach 2024 - 2025</a:t>
            </a:r>
            <a:r>
              <a:rPr lang="pl-PL" sz="2000" b="1" strike="noStrike" spc="-1">
                <a:solidFill>
                  <a:srgbClr val="0D0D0D"/>
                </a:solidFill>
                <a:latin typeface="Arial"/>
                <a:ea typeface="Microsoft YaHei"/>
              </a:rPr>
              <a:t> 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Picture 10"/>
          <p:cNvPicPr/>
          <p:nvPr/>
        </p:nvPicPr>
        <p:blipFill>
          <a:blip r:embed="rId2"/>
          <a:stretch/>
        </p:blipFill>
        <p:spPr>
          <a:xfrm>
            <a:off x="0" y="0"/>
            <a:ext cx="2318760" cy="1335960"/>
          </a:xfrm>
          <a:prstGeom prst="rect">
            <a:avLst/>
          </a:prstGeom>
          <a:ln w="9360">
            <a:noFill/>
          </a:ln>
        </p:spPr>
      </p:pic>
      <p:sp>
        <p:nvSpPr>
          <p:cNvPr id="749" name="CustomShape 16"/>
          <p:cNvSpPr/>
          <p:nvPr/>
        </p:nvSpPr>
        <p:spPr>
          <a:xfrm>
            <a:off x="899640" y="908640"/>
            <a:ext cx="7056000" cy="37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Przyczyny zdarzeń drogowych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0" name="Table 3"/>
          <p:cNvGraphicFramePr/>
          <p:nvPr/>
        </p:nvGraphicFramePr>
        <p:xfrm>
          <a:off x="47160" y="1419840"/>
          <a:ext cx="8568360" cy="4628160"/>
        </p:xfrm>
        <a:graphic>
          <a:graphicData uri="http://schemas.openxmlformats.org/drawingml/2006/table">
            <a:tbl>
              <a:tblPr/>
              <a:tblGrid>
                <a:gridCol w="43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PRZYCZYNA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WYPADKI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KOLIZJE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niedostosowanie prędkości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nieprawidłowe skręcanie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nieprawidłowe wyprzedzanie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nieudzielanie pierwszeństwa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pieszemu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nieudzielenie pierwszeństwa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przejazdu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wjazd przy czerwonym świetle / znaki / sygnały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niezachowanie bez. odl. między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pojazdami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Picture 15"/>
          <p:cNvPicPr/>
          <p:nvPr/>
        </p:nvPicPr>
        <p:blipFill>
          <a:blip r:embed="rId2"/>
          <a:stretch/>
        </p:blipFill>
        <p:spPr>
          <a:xfrm>
            <a:off x="0" y="0"/>
            <a:ext cx="2318760" cy="1335960"/>
          </a:xfrm>
          <a:prstGeom prst="rect">
            <a:avLst/>
          </a:prstGeom>
          <a:ln w="9360">
            <a:noFill/>
          </a:ln>
        </p:spPr>
      </p:pic>
      <p:sp>
        <p:nvSpPr>
          <p:cNvPr id="752" name="CustomShape 60"/>
          <p:cNvSpPr/>
          <p:nvPr/>
        </p:nvSpPr>
        <p:spPr>
          <a:xfrm>
            <a:off x="899640" y="908640"/>
            <a:ext cx="7056000" cy="37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Przyczyny zdarzeń drogowych cd.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3" name="Table 2"/>
          <p:cNvGraphicFramePr/>
          <p:nvPr/>
        </p:nvGraphicFramePr>
        <p:xfrm>
          <a:off x="47160" y="1419840"/>
          <a:ext cx="8568360" cy="2379600"/>
        </p:xfrm>
        <a:graphic>
          <a:graphicData uri="http://schemas.openxmlformats.org/drawingml/2006/table">
            <a:tbl>
              <a:tblPr/>
              <a:tblGrid>
                <a:gridCol w="43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PRZYCZYNA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WYPADKI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KOLIZJE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nieprawidłowe cofanie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nieprawidłowe wymijanie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nieprawidłowe omijanie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nieprawidłowe zawracanie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nieprawidłowa zmiana pasa ruchu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nieprawidłowe zatrzymanie i postój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Picture 16"/>
          <p:cNvPicPr/>
          <p:nvPr/>
        </p:nvPicPr>
        <p:blipFill>
          <a:blip r:embed="rId2"/>
          <a:stretch/>
        </p:blipFill>
        <p:spPr>
          <a:xfrm>
            <a:off x="0" y="0"/>
            <a:ext cx="2318760" cy="1335960"/>
          </a:xfrm>
          <a:prstGeom prst="rect">
            <a:avLst/>
          </a:prstGeom>
          <a:ln w="9360">
            <a:noFill/>
          </a:ln>
        </p:spPr>
      </p:pic>
      <p:sp>
        <p:nvSpPr>
          <p:cNvPr id="755" name="CustomShape 61"/>
          <p:cNvSpPr/>
          <p:nvPr/>
        </p:nvSpPr>
        <p:spPr>
          <a:xfrm>
            <a:off x="899640" y="908640"/>
            <a:ext cx="7056000" cy="37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D0D0D"/>
                </a:solidFill>
                <a:latin typeface="Bookman Old Style"/>
                <a:ea typeface="Microsoft YaHei"/>
              </a:rPr>
              <a:t>Przyczyny zdarzeń drogowych – cd. (2)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6" name="Table 4"/>
          <p:cNvGraphicFramePr/>
          <p:nvPr/>
        </p:nvGraphicFramePr>
        <p:xfrm>
          <a:off x="148320" y="1867680"/>
          <a:ext cx="8568360" cy="2086560"/>
        </p:xfrm>
        <a:graphic>
          <a:graphicData uri="http://schemas.openxmlformats.org/drawingml/2006/table">
            <a:tbl>
              <a:tblPr/>
              <a:tblGrid>
                <a:gridCol w="43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PRZYCZYNA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WYPADKI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A"/>
                          </a:solidFill>
                          <a:latin typeface="Arial"/>
                          <a:ea typeface="Times New Roman"/>
                        </a:rPr>
                        <a:t>KOLIZJE</a:t>
                      </a:r>
                      <a:endParaRPr lang="pl-PL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obiekty, zwierzęta na drodze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niewłaściwy stan jezdni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zmęczenie, zaśnięcie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inne przyczyny / pożar / z winy pasażera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winy pieszego</a:t>
                      </a:r>
                    </a:p>
                  </a:txBody>
                  <a:tcPr marL="65880" marR="6588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5160" marR="68400">
                    <a:lnL w="12240">
                      <a:solidFill>
                        <a:srgbClr val="000001"/>
                      </a:solidFill>
                      <a:prstDash val="solid"/>
                    </a:lnL>
                    <a:lnR w="12240">
                      <a:solidFill>
                        <a:srgbClr val="000001"/>
                      </a:solidFill>
                      <a:prstDash val="solid"/>
                    </a:lnR>
                    <a:lnT w="12240">
                      <a:solidFill>
                        <a:srgbClr val="000001"/>
                      </a:solidFill>
                      <a:prstDash val="solid"/>
                    </a:lnT>
                    <a:lnB w="12240">
                      <a:solidFill>
                        <a:srgbClr val="00000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Picture 11"/>
          <p:cNvPicPr/>
          <p:nvPr/>
        </p:nvPicPr>
        <p:blipFill>
          <a:blip r:embed="rId2"/>
          <a:stretch/>
        </p:blipFill>
        <p:spPr>
          <a:xfrm>
            <a:off x="360" y="72360"/>
            <a:ext cx="2390040" cy="1536120"/>
          </a:xfrm>
          <a:prstGeom prst="rect">
            <a:avLst/>
          </a:prstGeom>
          <a:ln w="9360">
            <a:noFill/>
          </a:ln>
        </p:spPr>
      </p:pic>
      <p:sp>
        <p:nvSpPr>
          <p:cNvPr id="758" name="CustomShape 17"/>
          <p:cNvSpPr/>
          <p:nvPr/>
        </p:nvSpPr>
        <p:spPr>
          <a:xfrm>
            <a:off x="1547640" y="1052640"/>
            <a:ext cx="6198840" cy="6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Zatrzymani kierujący pojazdami w stanie po użyciu alkoholu i w stanie nietrzeźwości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9" name="Wykres 7"/>
          <p:cNvGraphicFramePr/>
          <p:nvPr/>
        </p:nvGraphicFramePr>
        <p:xfrm>
          <a:off x="179640" y="1772640"/>
          <a:ext cx="8769600" cy="488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Picture 6"/>
          <p:cNvPicPr/>
          <p:nvPr/>
        </p:nvPicPr>
        <p:blipFill>
          <a:blip r:embed="rId2"/>
          <a:stretch/>
        </p:blipFill>
        <p:spPr>
          <a:xfrm>
            <a:off x="360" y="72360"/>
            <a:ext cx="2390040" cy="1536120"/>
          </a:xfrm>
          <a:prstGeom prst="rect">
            <a:avLst/>
          </a:prstGeom>
          <a:ln w="9360">
            <a:noFill/>
          </a:ln>
        </p:spPr>
      </p:pic>
      <p:sp>
        <p:nvSpPr>
          <p:cNvPr id="761" name="CustomShape 7"/>
          <p:cNvSpPr/>
          <p:nvPr/>
        </p:nvSpPr>
        <p:spPr>
          <a:xfrm>
            <a:off x="1547640" y="1052640"/>
            <a:ext cx="6198840" cy="6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Microsoft YaHei"/>
              </a:rPr>
              <a:t>Ilość przeprowadzonych badań stanu trzeźwości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2" name="Wykres 3"/>
          <p:cNvGraphicFramePr/>
          <p:nvPr/>
        </p:nvGraphicFramePr>
        <p:xfrm>
          <a:off x="179640" y="1772640"/>
          <a:ext cx="8769600" cy="488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Picture 12"/>
          <p:cNvPicPr/>
          <p:nvPr/>
        </p:nvPicPr>
        <p:blipFill>
          <a:blip r:embed="rId2"/>
          <a:stretch/>
        </p:blipFill>
        <p:spPr>
          <a:xfrm>
            <a:off x="360" y="72360"/>
            <a:ext cx="2390040" cy="1536120"/>
          </a:xfrm>
          <a:prstGeom prst="rect">
            <a:avLst/>
          </a:prstGeom>
          <a:ln w="9360">
            <a:noFill/>
          </a:ln>
        </p:spPr>
      </p:pic>
      <p:sp>
        <p:nvSpPr>
          <p:cNvPr id="764" name="CustomShape 18"/>
          <p:cNvSpPr/>
          <p:nvPr/>
        </p:nvSpPr>
        <p:spPr>
          <a:xfrm>
            <a:off x="395640" y="1196640"/>
            <a:ext cx="8409600" cy="6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Zatrzymane prawa jazdy za przekroczenie prędkości w terenie zabudowanym powyżej 50 km/h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5" name="Wykres 8"/>
          <p:cNvGraphicFramePr/>
          <p:nvPr/>
        </p:nvGraphicFramePr>
        <p:xfrm>
          <a:off x="179640" y="1989000"/>
          <a:ext cx="8697600" cy="45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6" name="Table 1"/>
          <p:cNvGraphicFramePr/>
          <p:nvPr/>
        </p:nvGraphicFramePr>
        <p:xfrm>
          <a:off x="1260000" y="1615320"/>
          <a:ext cx="7199280" cy="5145120"/>
        </p:xfrm>
        <a:graphic>
          <a:graphicData uri="http://schemas.openxmlformats.org/drawingml/2006/table">
            <a:tbl>
              <a:tblPr/>
              <a:tblGrid>
                <a:gridCol w="56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Niechronieni uczestnicy ruchu drogowego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19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Prędkość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35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Bus i Truck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7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Bezpieczny weekend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7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Alkohol i narkotyki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27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            Bezpieczna droga do szkoły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Pasy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Znicz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Hulajnogi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3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Dron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Dron A2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4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400" b="0" strike="noStrike" spc="-1">
                          <a:solidFill>
                            <a:srgbClr val="00000A"/>
                          </a:solidFill>
                          <a:latin typeface="Bookman Old Style"/>
                          <a:ea typeface="Times New Roman"/>
                        </a:rPr>
                        <a:t>Telefony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</a:rPr>
                        <a:t>1</a:t>
                      </a:r>
                      <a:endParaRPr lang="pl-PL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16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67" name="Picture 13"/>
          <p:cNvPicPr/>
          <p:nvPr/>
        </p:nvPicPr>
        <p:blipFill>
          <a:blip r:embed="rId2"/>
          <a:stretch/>
        </p:blipFill>
        <p:spPr>
          <a:xfrm>
            <a:off x="0" y="0"/>
            <a:ext cx="2315160" cy="1429200"/>
          </a:xfrm>
          <a:prstGeom prst="rect">
            <a:avLst/>
          </a:prstGeom>
          <a:ln w="9360">
            <a:noFill/>
          </a:ln>
        </p:spPr>
      </p:pic>
      <p:sp>
        <p:nvSpPr>
          <p:cNvPr id="768" name="CustomShape 19"/>
          <p:cNvSpPr/>
          <p:nvPr/>
        </p:nvSpPr>
        <p:spPr>
          <a:xfrm>
            <a:off x="179640" y="720000"/>
            <a:ext cx="8690400" cy="70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54000" algn="ctr">
              <a:lnSpc>
                <a:spcPct val="100000"/>
              </a:lnSpc>
            </a:pP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54000"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Działania na rzecz poprawy bezpieczeństwa w ruchu drogowym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179640" y="2133000"/>
            <a:ext cx="8712720" cy="448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LOGISTYKA I KADRY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Komendy Powiatowej Policji 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  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Dynamika wszczęć postępowań o przestępstwa kryminalne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4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49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pic>
        <p:nvPicPr>
          <p:cNvPr id="350" name="Obraz 349"/>
          <p:cNvPicPr/>
          <p:nvPr/>
        </p:nvPicPr>
        <p:blipFill>
          <a:blip r:embed="rId3"/>
          <a:stretch/>
        </p:blipFill>
        <p:spPr>
          <a:xfrm>
            <a:off x="617400" y="2160000"/>
            <a:ext cx="7661160" cy="3015720"/>
          </a:xfrm>
          <a:prstGeom prst="rect">
            <a:avLst/>
          </a:prstGeom>
          <a:ln w="0">
            <a:noFill/>
          </a:ln>
        </p:spPr>
      </p:pic>
      <p:pic>
        <p:nvPicPr>
          <p:cNvPr id="351" name="Obraz 350"/>
          <p:cNvPicPr/>
          <p:nvPr/>
        </p:nvPicPr>
        <p:blipFill>
          <a:blip r:embed="rId4"/>
          <a:stretch/>
        </p:blipFill>
        <p:spPr>
          <a:xfrm>
            <a:off x="2160000" y="5400000"/>
            <a:ext cx="4516560" cy="57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20"/>
          <p:cNvSpPr/>
          <p:nvPr/>
        </p:nvSpPr>
        <p:spPr>
          <a:xfrm>
            <a:off x="179640" y="1052640"/>
            <a:ext cx="8770320" cy="771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STAN KADROWY JEDNOSTKI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CustomShape 21"/>
          <p:cNvSpPr/>
          <p:nvPr/>
        </p:nvSpPr>
        <p:spPr>
          <a:xfrm>
            <a:off x="0" y="1917000"/>
            <a:ext cx="8904600" cy="444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216000" indent="-207360" algn="just">
              <a:lnSpc>
                <a:spcPct val="80000"/>
              </a:lnSpc>
              <a:spcBef>
                <a:spcPts val="751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W styczniu 2025 roku stan etatowy jednostki wynosił 150 etatów policyjnych,</a:t>
            </a:r>
            <a:br>
              <a:rPr sz="1800"/>
            </a:b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przy zatrudnieniu 149 funkcjonariuszy (stan zatrudnienia na koniec roku wynosił 150 policjantów).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07360" algn="just">
              <a:lnSpc>
                <a:spcPct val="80000"/>
              </a:lnSpc>
              <a:spcBef>
                <a:spcPts val="1417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W minionym roku do służby przyjęto 5 nowych policjantów, 6 funkcjonariuszy odeszło na emeryturę, 4 policjantów przeniesiono z innych jednostek do KPP Turek, natomiast  1 funkcjonariusz przeniósł się do innej jednostki.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07360" algn="just">
              <a:lnSpc>
                <a:spcPct val="80000"/>
              </a:lnSpc>
              <a:spcBef>
                <a:spcPts val="1417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Za wzorowe wykonywanie obowiązków służbowych Komendant Główny Policji nagrodził 277 nagrodami funkcjonariuszy, Komendant Wojewódzki Policji w Poznaniu wyróżnił i nagrodził 11 nagrodami policjantów, a Komendant Powiatowy Policji</a:t>
            </a:r>
            <a:br>
              <a:rPr sz="1800"/>
            </a:b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w Turku wyróżnił i nagrodził funkcjonariuszy 609 razy. Ponadto Komendant Powiatowy Policji w Turku wyróżnił pochwałą 11 policjantów, a dodatkowym urlopem wypoczynkowym 10 osób.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07360" algn="just">
              <a:lnSpc>
                <a:spcPct val="80000"/>
              </a:lnSpc>
              <a:spcBef>
                <a:spcPts val="1417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W 2025 roku rozpatrzono łącznie 25 skarg obywateli, w których analizowano</a:t>
            </a:r>
            <a:br>
              <a:rPr sz="1800"/>
            </a:b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 51 zarzutów (w tym 2 zarzuty uznano za zasadne).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07360" algn="just">
              <a:lnSpc>
                <a:spcPct val="80000"/>
              </a:lnSpc>
              <a:spcBef>
                <a:spcPts val="1417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pl-PL" sz="1800" b="1" strike="noStrike" spc="-1">
                <a:solidFill>
                  <a:srgbClr val="17375E"/>
                </a:solidFill>
                <a:latin typeface="Bookman Old Style"/>
                <a:ea typeface="Microsoft YaHei"/>
              </a:rPr>
              <a:t>W 2025 roku przeprowadzono 13 czynności wyjaśniających oraz 2 postępowania dyscyplinarne.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2" name="Picture 14"/>
          <p:cNvPicPr/>
          <p:nvPr/>
        </p:nvPicPr>
        <p:blipFill>
          <a:blip r:embed="rId3"/>
          <a:stretch/>
        </p:blipFill>
        <p:spPr>
          <a:xfrm>
            <a:off x="0" y="0"/>
            <a:ext cx="1951560" cy="1251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251640" y="1700640"/>
            <a:ext cx="8627040" cy="509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just" defTabSz="914400">
              <a:lnSpc>
                <a:spcPct val="80000"/>
              </a:lnSpc>
              <a:spcBef>
                <a:spcPts val="24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just" defTabSz="914400">
              <a:lnSpc>
                <a:spcPct val="80000"/>
              </a:lnSpc>
              <a:spcBef>
                <a:spcPts val="249"/>
              </a:spcBef>
              <a:buClr>
                <a:srgbClr val="16165D"/>
              </a:buClr>
              <a:buFont typeface="Wingdings" charset="2"/>
              <a:buChar char=""/>
            </a:pPr>
            <a:r>
              <a:rPr lang="pl-PL" sz="1800" b="1" strike="noStrike" spc="-1">
                <a:solidFill>
                  <a:srgbClr val="16165D"/>
                </a:solidFill>
                <a:latin typeface="Bookman Old Style"/>
                <a:ea typeface="Microsoft YaHei"/>
              </a:rPr>
              <a:t>utrzymanie wysokiej skuteczności zwalczania przestępczości narkotykowej poprzez eliminację z obrotu jak największej ilości środków odurzających oraz innego rodzaju substancji psychoaktywnych, których posiadanie jest zabronione;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80000"/>
              </a:lnSpc>
              <a:spcBef>
                <a:spcPts val="24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just" defTabSz="914400">
              <a:lnSpc>
                <a:spcPct val="80000"/>
              </a:lnSpc>
              <a:spcBef>
                <a:spcPts val="249"/>
              </a:spcBef>
              <a:buClr>
                <a:srgbClr val="16165D"/>
              </a:buClr>
              <a:buFont typeface="Wingdings" charset="2"/>
              <a:buChar char=""/>
            </a:pPr>
            <a:r>
              <a:rPr lang="pl-PL" sz="1800" b="1" strike="noStrike" spc="-1">
                <a:solidFill>
                  <a:srgbClr val="16165D"/>
                </a:solidFill>
                <a:latin typeface="Bookman Old Style"/>
                <a:ea typeface="Microsoft YaHei"/>
              </a:rPr>
              <a:t>intensyfikacja działań wykrywczych w zakresie zwalczania szeroko rozumianej przestępczości gospodarczej i cyberprzestępczości;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80000"/>
              </a:lnSpc>
              <a:spcBef>
                <a:spcPts val="24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just" defTabSz="914400">
              <a:lnSpc>
                <a:spcPct val="80000"/>
              </a:lnSpc>
              <a:spcBef>
                <a:spcPts val="249"/>
              </a:spcBef>
              <a:buClr>
                <a:srgbClr val="16165D"/>
              </a:buClr>
              <a:buFont typeface="Wingdings" charset="2"/>
              <a:buChar char=""/>
            </a:pPr>
            <a:r>
              <a:rPr lang="pl-PL" sz="1800" b="1" strike="noStrike" spc="-1">
                <a:solidFill>
                  <a:srgbClr val="16165D"/>
                </a:solidFill>
                <a:latin typeface="Bookman Old Style"/>
                <a:ea typeface="Microsoft YaHei"/>
              </a:rPr>
              <a:t>utrzymanie wysokiej skuteczności wykrywalności sprawców przestępstw kryminalnych, a zwłaszcza tych skierowanych przeciwko mieniu;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80000"/>
              </a:lnSpc>
              <a:spcBef>
                <a:spcPts val="24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just" defTabSz="914400">
              <a:lnSpc>
                <a:spcPct val="80000"/>
              </a:lnSpc>
              <a:spcBef>
                <a:spcPts val="249"/>
              </a:spcBef>
              <a:buClr>
                <a:srgbClr val="16165D"/>
              </a:buClr>
              <a:buFont typeface="Wingdings" charset="2"/>
              <a:buChar char=""/>
            </a:pPr>
            <a:r>
              <a:rPr lang="pl-PL" sz="1800" b="1" strike="noStrike" spc="-1">
                <a:solidFill>
                  <a:srgbClr val="16165D"/>
                </a:solidFill>
                <a:latin typeface="Bookman Old Style"/>
                <a:ea typeface="Microsoft YaHei"/>
              </a:rPr>
              <a:t>aktywizacja dzielnicowych w zakresie współpracy z mieszkańcami podległego rejonu służbowego (zgodnie z wypracowaną  koncepcją pracy dzielnicowego);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80000"/>
              </a:lnSpc>
              <a:spcBef>
                <a:spcPts val="24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just" defTabSz="914400">
              <a:lnSpc>
                <a:spcPct val="80000"/>
              </a:lnSpc>
              <a:spcBef>
                <a:spcPts val="249"/>
              </a:spcBef>
              <a:buClr>
                <a:srgbClr val="16165D"/>
              </a:buClr>
              <a:buFont typeface="Wingdings" charset="2"/>
              <a:buChar char=""/>
            </a:pPr>
            <a:r>
              <a:rPr lang="pl-PL" sz="1800" b="1" strike="noStrike" spc="-1">
                <a:solidFill>
                  <a:srgbClr val="16165D"/>
                </a:solidFill>
                <a:latin typeface="Bookman Old Style"/>
                <a:ea typeface="Microsoft YaHei"/>
              </a:rPr>
              <a:t>dostosowanie służby patrolowej i obchodowej do oczekiwań społecznych oraz zgodnie z prowadzoną analizą zagrożenia;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9400" algn="ctr" defTabSz="914400">
              <a:lnSpc>
                <a:spcPct val="80000"/>
              </a:lnSpc>
              <a:spcBef>
                <a:spcPts val="249"/>
              </a:spcBef>
              <a:tabLst>
                <a:tab pos="0" algn="l"/>
              </a:tabLst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4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794960" cy="1431360"/>
          </a:xfrm>
          <a:prstGeom prst="rect">
            <a:avLst/>
          </a:prstGeom>
          <a:ln w="9360">
            <a:noFill/>
          </a:ln>
        </p:spPr>
      </p:pic>
      <p:pic>
        <p:nvPicPr>
          <p:cNvPr id="775" name="Picture 3"/>
          <p:cNvPicPr/>
          <p:nvPr/>
        </p:nvPicPr>
        <p:blipFill>
          <a:blip r:embed="rId3"/>
          <a:stretch/>
        </p:blipFill>
        <p:spPr>
          <a:xfrm>
            <a:off x="0" y="0"/>
            <a:ext cx="2317320" cy="1431360"/>
          </a:xfrm>
          <a:prstGeom prst="rect">
            <a:avLst/>
          </a:prstGeom>
          <a:ln w="9360">
            <a:noFill/>
          </a:ln>
        </p:spPr>
      </p:pic>
      <p:pic>
        <p:nvPicPr>
          <p:cNvPr id="776" name="Picture 3"/>
          <p:cNvPicPr/>
          <p:nvPr/>
        </p:nvPicPr>
        <p:blipFill>
          <a:blip r:embed="rId3"/>
          <a:stretch/>
        </p:blipFill>
        <p:spPr>
          <a:xfrm>
            <a:off x="0" y="0"/>
            <a:ext cx="2317320" cy="1431360"/>
          </a:xfrm>
          <a:prstGeom prst="rect">
            <a:avLst/>
          </a:prstGeom>
          <a:ln w="9360">
            <a:noFill/>
          </a:ln>
        </p:spPr>
      </p:pic>
      <p:sp>
        <p:nvSpPr>
          <p:cNvPr id="777" name="CustomShape 1"/>
          <p:cNvSpPr/>
          <p:nvPr/>
        </p:nvSpPr>
        <p:spPr>
          <a:xfrm>
            <a:off x="1763640" y="1124640"/>
            <a:ext cx="5314680" cy="52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4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Priorytety na rok 2026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2317320" cy="1431360"/>
          </a:xfrm>
          <a:prstGeom prst="rect">
            <a:avLst/>
          </a:prstGeom>
          <a:ln w="9360">
            <a:noFill/>
          </a:ln>
        </p:spPr>
      </p:pic>
      <p:sp>
        <p:nvSpPr>
          <p:cNvPr id="779" name="CustomShape 1"/>
          <p:cNvSpPr/>
          <p:nvPr/>
        </p:nvSpPr>
        <p:spPr>
          <a:xfrm>
            <a:off x="1763640" y="1124640"/>
            <a:ext cx="5314680" cy="52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4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Priorytety na rok 2026 c.d.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CustomShape 2"/>
          <p:cNvSpPr/>
          <p:nvPr/>
        </p:nvSpPr>
        <p:spPr>
          <a:xfrm>
            <a:off x="251640" y="1728000"/>
            <a:ext cx="8555040" cy="499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456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działanie na rzecz ograniczenia wypadków i zdarzeń drogowych poprzez dyslokowanie sił i środków w miejscach i czasie najbardziej zagrożonych wypadkowością;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456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bezwzględna realizacja polityki ,,zero tolerancji’’ dla sprawców wykroczeń</a:t>
            </a:r>
            <a:br>
              <a:rPr sz="1800"/>
            </a:b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o charakterze chuligańskim;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456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zwiększenie liczby działań własnych ukierunkowanych na zapewnienie bezpieczeństwa niechronionym uczestnikom ruchu drogowego, w tym celu podejmowanie współpracy z Wydziałem Prewencji Komendy Powiatowej Policji</a:t>
            </a:r>
            <a:br>
              <a:rPr sz="1800"/>
            </a:b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w Turku i Komisariatami Policji;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456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działania na rzecz utrzymania pozytywnego wizerunku Policji m.in. poprzez właściwe kształtowanie kultury organizacyjnej oraz usprawnianie komunikacji wewnętrznej;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456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l-PL" sz="1800" b="1" strike="noStrike" spc="-1">
                <a:solidFill>
                  <a:srgbClr val="002060"/>
                </a:solidFill>
                <a:latin typeface="Bookman Old Style"/>
                <a:ea typeface="Microsoft YaHei"/>
              </a:rPr>
              <a:t>wzmocnienie wysokiej społecznej oceny pracy Policji i poziomu poczucia bezpieczeństwa.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CustomShape 1"/>
          <p:cNvSpPr/>
          <p:nvPr/>
        </p:nvSpPr>
        <p:spPr>
          <a:xfrm>
            <a:off x="1915920" y="1277280"/>
            <a:ext cx="5314680" cy="52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323640" y="900000"/>
            <a:ext cx="8459280" cy="517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Komendant Powiatowy Policji 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w Turku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DejaVu Sans"/>
              </a:rPr>
              <a:t>nadkom. Dariusz Szczepański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600" b="1" strike="noStrike" spc="-1">
                <a:solidFill>
                  <a:schemeClr val="dk2">
                    <a:lumMod val="75000"/>
                  </a:schemeClr>
                </a:solidFill>
                <a:latin typeface="Bookman Old Style"/>
                <a:ea typeface="Microsoft YaHei"/>
              </a:rPr>
              <a:t>DZIĘKUJĘ ZA UWAGĘ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Wskaźnik wykrywalności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5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5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59" name="Obiekt 27"/>
          <p:cNvGraphicFramePr/>
          <p:nvPr/>
        </p:nvGraphicFramePr>
        <p:xfrm>
          <a:off x="251640" y="1556640"/>
          <a:ext cx="8483040" cy="488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61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Przestępstwa gospodarcze – dynamika wszczęć postępowań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6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6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6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6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69" name="Obiekt 5"/>
          <p:cNvGraphicFramePr/>
          <p:nvPr/>
        </p:nvGraphicFramePr>
        <p:xfrm>
          <a:off x="251640" y="1917000"/>
          <a:ext cx="8699040" cy="46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Obraz 410"/>
          <p:cNvPicPr/>
          <p:nvPr/>
        </p:nvPicPr>
        <p:blipFill>
          <a:blip r:embed="rId2"/>
          <a:stretch/>
        </p:blipFill>
        <p:spPr>
          <a:xfrm>
            <a:off x="0" y="0"/>
            <a:ext cx="2387520" cy="143028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683640" y="1052640"/>
            <a:ext cx="76186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Bookman Old Style"/>
                <a:ea typeface="DejaVu Sans"/>
              </a:rPr>
              <a:t>Liczba wykrytych przestępstw narkotykowych na tle wybranych jednostek woj. wielkopolskiego w 2025 roku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0" y="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0" y="2666880"/>
            <a:ext cx="91202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Rectangle 2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5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6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7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8" name="Rectangle 4"/>
          <p:cNvSpPr/>
          <p:nvPr/>
        </p:nvSpPr>
        <p:spPr>
          <a:xfrm>
            <a:off x="0" y="0"/>
            <a:ext cx="912996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graphicFrame>
        <p:nvGraphicFramePr>
          <p:cNvPr id="379" name="Obiekt 5"/>
          <p:cNvGraphicFramePr/>
          <p:nvPr/>
        </p:nvGraphicFramePr>
        <p:xfrm>
          <a:off x="251640" y="1917000"/>
          <a:ext cx="8699040" cy="46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  <a:solidFill>
          <a:schemeClr val="phClr"/>
        </a:soli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  <a:solidFill>
          <a:schemeClr val="phClr"/>
        </a:soli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8930</TotalTime>
  <Words>1370</Words>
  <Application>Microsoft Office PowerPoint</Application>
  <PresentationFormat>Pokaz na ekranie (4:3)</PresentationFormat>
  <Paragraphs>332</Paragraphs>
  <Slides>63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63</vt:i4>
      </vt:variant>
    </vt:vector>
  </HeadingPairs>
  <TitlesOfParts>
    <vt:vector size="77" baseType="lpstr">
      <vt:lpstr>Arial</vt:lpstr>
      <vt:lpstr>Bookman Old Style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KOMENDA POWIATOWA POLICJI  W ZŁOTOWIE</dc:title>
  <dc:subject/>
  <dc:creator>Grzegorz Gibaszek</dc:creator>
  <dc:description/>
  <cp:lastModifiedBy>Małgorzata Jaworska</cp:lastModifiedBy>
  <cp:revision>1213</cp:revision>
  <dcterms:created xsi:type="dcterms:W3CDTF">2011-12-19T11:03:28Z</dcterms:created>
  <dcterms:modified xsi:type="dcterms:W3CDTF">2026-02-17T09:03:29Z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3</vt:i4>
  </property>
  <property fmtid="{D5CDD505-2E9C-101B-9397-08002B2CF9AE}" pid="6" name="Notes">
    <vt:i4>25</vt:i4>
  </property>
  <property fmtid="{D5CDD505-2E9C-101B-9397-08002B2CF9AE}" pid="7" name="PresentationFormat">
    <vt:lpwstr>Pokaz na ekranie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60</vt:i4>
  </property>
</Properties>
</file>